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0"/>
  </p:notesMasterIdLst>
  <p:sldIdLst>
    <p:sldId id="256" r:id="rId2"/>
    <p:sldId id="284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5" r:id="rId11"/>
    <p:sldId id="266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6" r:id="rId20"/>
    <p:sldId id="277" r:id="rId21"/>
    <p:sldId id="275" r:id="rId22"/>
    <p:sldId id="278" r:id="rId23"/>
    <p:sldId id="279" r:id="rId24"/>
    <p:sldId id="280" r:id="rId25"/>
    <p:sldId id="281" r:id="rId26"/>
    <p:sldId id="282" r:id="rId27"/>
    <p:sldId id="283" r:id="rId28"/>
    <p:sldId id="267" r:id="rId29"/>
  </p:sldIdLst>
  <p:sldSz cx="18288000" cy="10287000"/>
  <p:notesSz cx="6858000" cy="9144000"/>
  <p:embeddedFontLst>
    <p:embeddedFont>
      <p:font typeface="Open Sans Bold" panose="020B0604020202020204" charset="0"/>
      <p:regular r:id="rId31"/>
    </p:embeddedFont>
    <p:embeddedFont>
      <p:font typeface="Poppins" panose="00000500000000000000" pitchFamily="2" charset="0"/>
      <p:regular r:id="rId32"/>
      <p:bold r:id="rId33"/>
      <p:italic r:id="rId34"/>
      <p:boldItalic r:id="rId35"/>
    </p:embeddedFont>
    <p:embeddedFont>
      <p:font typeface="Poppins Medium" panose="00000600000000000000" pitchFamily="2" charset="0"/>
      <p:regular r:id="rId36"/>
      <p:italic r:id="rId37"/>
    </p:embeddedFont>
    <p:embeddedFont>
      <p:font typeface="Poppins Ultra-Bold" panose="020B0604020202020204" charset="0"/>
      <p:regular r:id="rId3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1" d="100"/>
          <a:sy n="41" d="100"/>
        </p:scale>
        <p:origin x="972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5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38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B28165-311C-4861-9DF1-DA0928D0DC1F}" type="datetimeFigureOut">
              <a:rPr lang="en-ID" smtClean="0"/>
              <a:t>04/09/2024</a:t>
            </a:fld>
            <a:endParaRPr lang="en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65A764-0DB8-4F9D-A21E-F372F8612304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1346523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hyperlink" Target="mailto:industriskripsi.umm@gmail.com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kuliah-ft.umm.ac.id/simta/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sv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svg"/><Relationship Id="rId11" Type="http://schemas.openxmlformats.org/officeDocument/2006/relationships/image" Target="../media/image4.jpeg"/><Relationship Id="rId5" Type="http://schemas.openxmlformats.org/officeDocument/2006/relationships/image" Target="../media/image26.png"/><Relationship Id="rId10" Type="http://schemas.openxmlformats.org/officeDocument/2006/relationships/image" Target="../media/image31.svg"/><Relationship Id="rId4" Type="http://schemas.openxmlformats.org/officeDocument/2006/relationships/image" Target="../media/image25.svg"/><Relationship Id="rId9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4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staff-site.umm.ac.id/pejabat/detail/1160.html" TargetMode="Externa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hyperlink" Target="mailto:industriskripsi.umm@gmail.co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3668033" y="0"/>
            <a:ext cx="4619967" cy="10287000"/>
            <a:chOff x="0" y="0"/>
            <a:chExt cx="1216781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216781" cy="2709333"/>
            </a:xfrm>
            <a:custGeom>
              <a:avLst/>
              <a:gdLst/>
              <a:ahLst/>
              <a:cxnLst/>
              <a:rect l="l" t="t" r="r" b="b"/>
              <a:pathLst>
                <a:path w="1216781" h="2709333">
                  <a:moveTo>
                    <a:pt x="0" y="0"/>
                  </a:moveTo>
                  <a:lnTo>
                    <a:pt x="1216781" y="0"/>
                  </a:lnTo>
                  <a:lnTo>
                    <a:pt x="1216781" y="2709333"/>
                  </a:lnTo>
                  <a:lnTo>
                    <a:pt x="0" y="2709333"/>
                  </a:lnTo>
                  <a:lnTo>
                    <a:pt x="0" y="0"/>
                  </a:lnTo>
                </a:path>
              </a:pathLst>
            </a:custGeom>
            <a:solidFill>
              <a:srgbClr val="051D40"/>
            </a:solidFill>
          </p:spPr>
          <p:txBody>
            <a:bodyPr/>
            <a:lstStyle/>
            <a:p>
              <a:endParaRPr lang="en-ID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9512771" y="755885"/>
            <a:ext cx="8775229" cy="8775229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ID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0184821" y="1457036"/>
            <a:ext cx="7658741" cy="7658741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</a:path>
              </a:pathLst>
            </a:custGeom>
            <a:solidFill>
              <a:srgbClr val="FFD230"/>
            </a:solidFill>
          </p:spPr>
          <p:txBody>
            <a:bodyPr/>
            <a:lstStyle/>
            <a:p>
              <a:endParaRPr lang="en-ID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0629259" y="1171223"/>
            <a:ext cx="7658741" cy="7658741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</a:path>
              </a:pathLst>
            </a:custGeom>
            <a:solidFill>
              <a:srgbClr val="051D40"/>
            </a:solidFill>
          </p:spPr>
          <p:txBody>
            <a:bodyPr/>
            <a:lstStyle/>
            <a:p>
              <a:endParaRPr lang="en-ID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4" name="Group 14"/>
          <p:cNvGrpSpPr>
            <a:grpSpLocks noChangeAspect="1"/>
          </p:cNvGrpSpPr>
          <p:nvPr/>
        </p:nvGrpSpPr>
        <p:grpSpPr>
          <a:xfrm>
            <a:off x="10629259" y="1496452"/>
            <a:ext cx="7214303" cy="7214274"/>
            <a:chOff x="0" y="0"/>
            <a:chExt cx="6350000" cy="6349975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2"/>
              <a:stretch>
                <a:fillRect t="-16666" b="-16666"/>
              </a:stretch>
            </a:blipFill>
          </p:spPr>
          <p:txBody>
            <a:bodyPr/>
            <a:lstStyle/>
            <a:p>
              <a:endParaRPr lang="en-ID"/>
            </a:p>
          </p:txBody>
        </p:sp>
      </p:grpSp>
      <p:sp>
        <p:nvSpPr>
          <p:cNvPr id="16" name="Freeform 16"/>
          <p:cNvSpPr/>
          <p:nvPr/>
        </p:nvSpPr>
        <p:spPr>
          <a:xfrm>
            <a:off x="1028700" y="7799355"/>
            <a:ext cx="1000272" cy="1000272"/>
          </a:xfrm>
          <a:custGeom>
            <a:avLst/>
            <a:gdLst/>
            <a:ahLst/>
            <a:cxnLst/>
            <a:rect l="l" t="t" r="r" b="b"/>
            <a:pathLst>
              <a:path w="1000272" h="1000272">
                <a:moveTo>
                  <a:pt x="0" y="0"/>
                </a:moveTo>
                <a:lnTo>
                  <a:pt x="1000272" y="0"/>
                </a:lnTo>
                <a:lnTo>
                  <a:pt x="1000272" y="1000272"/>
                </a:lnTo>
                <a:lnTo>
                  <a:pt x="0" y="100027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17" name="TextBox 17"/>
          <p:cNvSpPr txBox="1"/>
          <p:nvPr/>
        </p:nvSpPr>
        <p:spPr>
          <a:xfrm>
            <a:off x="1028700" y="3408689"/>
            <a:ext cx="9156121" cy="16287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2600"/>
              </a:lnSpc>
            </a:pPr>
            <a:r>
              <a:rPr lang="en-US" sz="9000" dirty="0">
                <a:solidFill>
                  <a:srgbClr val="051D40"/>
                </a:solidFill>
                <a:latin typeface="Poppins Ultra-Bold"/>
              </a:rPr>
              <a:t>SOSIALISASI 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050688" y="4601018"/>
            <a:ext cx="8640641" cy="16522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2880"/>
              </a:lnSpc>
            </a:pPr>
            <a:r>
              <a:rPr lang="en-US" sz="9200" dirty="0">
                <a:solidFill>
                  <a:srgbClr val="051D40"/>
                </a:solidFill>
                <a:latin typeface="Poppins Ultra-Bold"/>
              </a:rPr>
              <a:t>TUGAS AKHIR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050688" y="5830657"/>
            <a:ext cx="8315178" cy="15710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2880"/>
              </a:lnSpc>
            </a:pPr>
            <a:r>
              <a:rPr lang="en-US" sz="9200" dirty="0">
                <a:solidFill>
                  <a:srgbClr val="051D40"/>
                </a:solidFill>
                <a:latin typeface="Poppins Ultra-Bold"/>
              </a:rPr>
              <a:t>2024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2180231" y="8342873"/>
            <a:ext cx="6744092" cy="3270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225"/>
              </a:lnSpc>
            </a:pPr>
            <a:r>
              <a:rPr lang="en-US" sz="2500">
                <a:solidFill>
                  <a:srgbClr val="051D40"/>
                </a:solidFill>
                <a:latin typeface="Poppins Medium"/>
              </a:rPr>
              <a:t>https://industri.umm.ac.id/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2180231" y="7927837"/>
            <a:ext cx="5769309" cy="3674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492"/>
              </a:lnSpc>
            </a:pPr>
            <a:r>
              <a:rPr lang="en-US" sz="2800">
                <a:solidFill>
                  <a:srgbClr val="051D40"/>
                </a:solidFill>
                <a:latin typeface="Poppins Ultra-Bold"/>
              </a:rPr>
              <a:t>Kunjungi Situs Web Kami</a:t>
            </a:r>
          </a:p>
        </p:txBody>
      </p:sp>
      <p:grpSp>
        <p:nvGrpSpPr>
          <p:cNvPr id="22" name="Group 22"/>
          <p:cNvGrpSpPr/>
          <p:nvPr/>
        </p:nvGrpSpPr>
        <p:grpSpPr>
          <a:xfrm>
            <a:off x="1028700" y="1543649"/>
            <a:ext cx="6317586" cy="1298393"/>
            <a:chOff x="0" y="0"/>
            <a:chExt cx="8423448" cy="1731191"/>
          </a:xfrm>
        </p:grpSpPr>
        <p:sp>
          <p:nvSpPr>
            <p:cNvPr id="23" name="TextBox 23"/>
            <p:cNvSpPr txBox="1"/>
            <p:nvPr/>
          </p:nvSpPr>
          <p:spPr>
            <a:xfrm>
              <a:off x="1932468" y="281838"/>
              <a:ext cx="6490980" cy="113732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025"/>
                </a:lnSpc>
              </a:pPr>
              <a:r>
                <a:rPr lang="en-US" sz="3399">
                  <a:solidFill>
                    <a:srgbClr val="051D40"/>
                  </a:solidFill>
                  <a:latin typeface="Poppins Ultra-Bold"/>
                </a:rPr>
                <a:t>Program Studi </a:t>
              </a:r>
            </a:p>
            <a:p>
              <a:pPr>
                <a:lnSpc>
                  <a:spcPts val="3025"/>
                </a:lnSpc>
              </a:pPr>
              <a:r>
                <a:rPr lang="en-US" sz="3399">
                  <a:solidFill>
                    <a:srgbClr val="051D40"/>
                  </a:solidFill>
                  <a:latin typeface="Poppins Ultra-Bold"/>
                </a:rPr>
                <a:t>Teknik Industri UMM</a:t>
              </a:r>
            </a:p>
          </p:txBody>
        </p:sp>
        <p:sp>
          <p:nvSpPr>
            <p:cNvPr id="24" name="Freeform 24"/>
            <p:cNvSpPr/>
            <p:nvPr/>
          </p:nvSpPr>
          <p:spPr>
            <a:xfrm>
              <a:off x="0" y="0"/>
              <a:ext cx="1731191" cy="1731191"/>
            </a:xfrm>
            <a:custGeom>
              <a:avLst/>
              <a:gdLst/>
              <a:ahLst/>
              <a:cxnLst/>
              <a:rect l="l" t="t" r="r" b="b"/>
              <a:pathLst>
                <a:path w="1731191" h="1731191">
                  <a:moveTo>
                    <a:pt x="0" y="0"/>
                  </a:moveTo>
                  <a:lnTo>
                    <a:pt x="1731191" y="0"/>
                  </a:lnTo>
                  <a:lnTo>
                    <a:pt x="1731191" y="1731191"/>
                  </a:lnTo>
                  <a:lnTo>
                    <a:pt x="0" y="17311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en-ID"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400000" flipH="1" flipV="1">
            <a:off x="12186523" y="4185523"/>
            <a:ext cx="10287000" cy="1915954"/>
          </a:xfrm>
          <a:custGeom>
            <a:avLst/>
            <a:gdLst/>
            <a:ahLst/>
            <a:cxnLst/>
            <a:rect l="l" t="t" r="r" b="b"/>
            <a:pathLst>
              <a:path w="10287000" h="1915954">
                <a:moveTo>
                  <a:pt x="10287000" y="1915954"/>
                </a:moveTo>
                <a:lnTo>
                  <a:pt x="0" y="1915954"/>
                </a:lnTo>
                <a:lnTo>
                  <a:pt x="0" y="0"/>
                </a:lnTo>
                <a:lnTo>
                  <a:pt x="10287000" y="0"/>
                </a:lnTo>
                <a:lnTo>
                  <a:pt x="10287000" y="1915954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3" name="AutoShape 3"/>
          <p:cNvSpPr/>
          <p:nvPr/>
        </p:nvSpPr>
        <p:spPr>
          <a:xfrm>
            <a:off x="14883159" y="2712458"/>
            <a:ext cx="736998" cy="0"/>
          </a:xfrm>
          <a:prstGeom prst="line">
            <a:avLst/>
          </a:prstGeom>
          <a:ln w="114300" cap="flat">
            <a:solidFill>
              <a:srgbClr val="051D4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ID"/>
          </a:p>
        </p:txBody>
      </p:sp>
      <p:sp>
        <p:nvSpPr>
          <p:cNvPr id="4" name="TextBox 4"/>
          <p:cNvSpPr txBox="1"/>
          <p:nvPr/>
        </p:nvSpPr>
        <p:spPr>
          <a:xfrm>
            <a:off x="693704" y="2428450"/>
            <a:ext cx="14944038" cy="81653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12470" lvl="1" indent="-356235" algn="just">
              <a:lnSpc>
                <a:spcPts val="3960"/>
              </a:lnSpc>
              <a:buFont typeface="Arial"/>
              <a:buChar char="•"/>
            </a:pPr>
            <a:r>
              <a:rPr lang="en-US" sz="2400" dirty="0" err="1">
                <a:solidFill>
                  <a:srgbClr val="000000"/>
                </a:solidFill>
                <a:latin typeface="Poppins"/>
              </a:rPr>
              <a:t>Mengisi</a:t>
            </a:r>
            <a:r>
              <a:rPr lang="en-US" sz="2400" dirty="0">
                <a:solidFill>
                  <a:srgbClr val="000000"/>
                </a:solidFill>
                <a:latin typeface="Poppins"/>
              </a:rPr>
              <a:t> SKPI di academicreport.umm.ac.id</a:t>
            </a:r>
          </a:p>
          <a:p>
            <a:pPr marL="712470" lvl="1" indent="-356235" algn="just">
              <a:lnSpc>
                <a:spcPts val="3960"/>
              </a:lnSpc>
              <a:buFont typeface="Arial"/>
              <a:buChar char="•"/>
            </a:pPr>
            <a:r>
              <a:rPr lang="en-US" sz="2400" dirty="0">
                <a:solidFill>
                  <a:srgbClr val="000000"/>
                </a:solidFill>
                <a:latin typeface="Poppins"/>
              </a:rPr>
              <a:t>Scan </a:t>
            </a:r>
            <a:r>
              <a:rPr lang="en-US" sz="2400" dirty="0" err="1">
                <a:solidFill>
                  <a:srgbClr val="000000"/>
                </a:solidFill>
                <a:latin typeface="Poppins"/>
              </a:rPr>
              <a:t>Simutu</a:t>
            </a:r>
            <a:endParaRPr lang="en-US" sz="2400" dirty="0">
              <a:solidFill>
                <a:srgbClr val="000000"/>
              </a:solidFill>
              <a:latin typeface="Poppins"/>
            </a:endParaRPr>
          </a:p>
          <a:p>
            <a:pPr marL="712470" lvl="1" indent="-356235" algn="just">
              <a:lnSpc>
                <a:spcPts val="3960"/>
              </a:lnSpc>
              <a:buFont typeface="Arial"/>
              <a:buChar char="•"/>
            </a:pPr>
            <a:r>
              <a:rPr lang="en-US" sz="2400" dirty="0">
                <a:solidFill>
                  <a:srgbClr val="000000"/>
                </a:solidFill>
                <a:latin typeface="Poppins"/>
              </a:rPr>
              <a:t>Scan </a:t>
            </a:r>
            <a:r>
              <a:rPr lang="en-US" sz="2400" dirty="0" err="1">
                <a:solidFill>
                  <a:srgbClr val="000000"/>
                </a:solidFill>
                <a:latin typeface="Poppins"/>
              </a:rPr>
              <a:t>Sertifikat</a:t>
            </a:r>
            <a:r>
              <a:rPr lang="en-US" sz="2400" dirty="0">
                <a:solidFill>
                  <a:srgbClr val="000000"/>
                </a:solidFill>
                <a:latin typeface="Poppins"/>
              </a:rPr>
              <a:t> SKPI </a:t>
            </a:r>
          </a:p>
          <a:p>
            <a:pPr marL="712470" lvl="1" indent="-356235" algn="just">
              <a:lnSpc>
                <a:spcPts val="3960"/>
              </a:lnSpc>
              <a:buFont typeface="Arial"/>
              <a:buChar char="•"/>
            </a:pPr>
            <a:r>
              <a:rPr lang="en-US" sz="2400" dirty="0" err="1">
                <a:solidFill>
                  <a:srgbClr val="000000"/>
                </a:solidFill>
                <a:latin typeface="Poppins"/>
              </a:rPr>
              <a:t>Mengisi</a:t>
            </a:r>
            <a:r>
              <a:rPr lang="en-US" sz="2400" dirty="0">
                <a:solidFill>
                  <a:srgbClr val="000000"/>
                </a:solidFill>
                <a:latin typeface="Poppins"/>
              </a:rPr>
              <a:t> formular </a:t>
            </a:r>
            <a:r>
              <a:rPr lang="en-US" sz="2400" dirty="0" err="1">
                <a:solidFill>
                  <a:srgbClr val="000000"/>
                </a:solidFill>
                <a:latin typeface="Poppins"/>
              </a:rPr>
              <a:t>pendaftaran</a:t>
            </a:r>
            <a:r>
              <a:rPr lang="en-US" sz="2400" dirty="0">
                <a:solidFill>
                  <a:srgbClr val="000000"/>
                </a:solidFill>
                <a:latin typeface="Poppins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Poppins"/>
              </a:rPr>
              <a:t>sidang</a:t>
            </a:r>
            <a:endParaRPr lang="en-US" sz="2400" dirty="0">
              <a:solidFill>
                <a:srgbClr val="000000"/>
              </a:solidFill>
              <a:latin typeface="Poppins"/>
            </a:endParaRPr>
          </a:p>
          <a:p>
            <a:pPr marL="712470" lvl="1" indent="-356235" algn="just">
              <a:lnSpc>
                <a:spcPts val="3960"/>
              </a:lnSpc>
              <a:buFont typeface="Arial"/>
              <a:buChar char="•"/>
            </a:pPr>
            <a:r>
              <a:rPr lang="en-US" sz="2400" dirty="0">
                <a:solidFill>
                  <a:srgbClr val="000000"/>
                </a:solidFill>
                <a:latin typeface="Poppins"/>
              </a:rPr>
              <a:t>Scan </a:t>
            </a:r>
            <a:r>
              <a:rPr lang="en-US" sz="2400" dirty="0" err="1">
                <a:solidFill>
                  <a:srgbClr val="000000"/>
                </a:solidFill>
                <a:latin typeface="Poppins"/>
              </a:rPr>
              <a:t>Kwitansi</a:t>
            </a:r>
            <a:r>
              <a:rPr lang="en-US" sz="2400" dirty="0">
                <a:solidFill>
                  <a:srgbClr val="000000"/>
                </a:solidFill>
                <a:latin typeface="Poppins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Poppins"/>
              </a:rPr>
              <a:t>lunas</a:t>
            </a:r>
            <a:r>
              <a:rPr lang="en-US" sz="2400" dirty="0">
                <a:solidFill>
                  <a:srgbClr val="000000"/>
                </a:solidFill>
                <a:latin typeface="Poppins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Poppins"/>
              </a:rPr>
              <a:t>skripsi</a:t>
            </a:r>
            <a:endParaRPr lang="en-US" sz="2400" dirty="0">
              <a:solidFill>
                <a:srgbClr val="000000"/>
              </a:solidFill>
              <a:latin typeface="Poppins"/>
            </a:endParaRPr>
          </a:p>
          <a:p>
            <a:pPr marL="712470" lvl="1" indent="-356235" algn="just">
              <a:lnSpc>
                <a:spcPts val="3960"/>
              </a:lnSpc>
              <a:buFont typeface="Arial"/>
              <a:buChar char="•"/>
            </a:pPr>
            <a:r>
              <a:rPr lang="en-US" sz="2400" dirty="0">
                <a:solidFill>
                  <a:srgbClr val="000000"/>
                </a:solidFill>
                <a:latin typeface="Poppins"/>
              </a:rPr>
              <a:t>Scan </a:t>
            </a:r>
            <a:r>
              <a:rPr lang="en-US" sz="2400" dirty="0" err="1">
                <a:solidFill>
                  <a:srgbClr val="000000"/>
                </a:solidFill>
                <a:latin typeface="Poppins"/>
              </a:rPr>
              <a:t>Kwitansi</a:t>
            </a:r>
            <a:r>
              <a:rPr lang="en-US" sz="2400" dirty="0">
                <a:solidFill>
                  <a:srgbClr val="000000"/>
                </a:solidFill>
                <a:latin typeface="Poppins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Poppins"/>
              </a:rPr>
              <a:t>asli</a:t>
            </a:r>
            <a:r>
              <a:rPr lang="en-US" sz="2400" dirty="0">
                <a:solidFill>
                  <a:srgbClr val="000000"/>
                </a:solidFill>
                <a:latin typeface="Poppins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Poppins"/>
              </a:rPr>
              <a:t>cek</a:t>
            </a:r>
            <a:r>
              <a:rPr lang="en-US" sz="2400" dirty="0">
                <a:solidFill>
                  <a:srgbClr val="000000"/>
                </a:solidFill>
                <a:latin typeface="Poppins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Poppins"/>
              </a:rPr>
              <a:t>plagiasi</a:t>
            </a:r>
            <a:r>
              <a:rPr lang="en-US" sz="2400" dirty="0">
                <a:solidFill>
                  <a:srgbClr val="000000"/>
                </a:solidFill>
                <a:latin typeface="Poppins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Poppins"/>
              </a:rPr>
              <a:t>sempro</a:t>
            </a:r>
            <a:endParaRPr lang="en-US" sz="2400" dirty="0">
              <a:solidFill>
                <a:srgbClr val="000000"/>
              </a:solidFill>
              <a:latin typeface="Poppins"/>
            </a:endParaRPr>
          </a:p>
          <a:p>
            <a:pPr marL="712470" lvl="1" indent="-356235" algn="just">
              <a:lnSpc>
                <a:spcPts val="3960"/>
              </a:lnSpc>
              <a:buFont typeface="Arial"/>
              <a:buChar char="•"/>
            </a:pPr>
            <a:r>
              <a:rPr lang="en-US" sz="2400" dirty="0">
                <a:solidFill>
                  <a:srgbClr val="000000"/>
                </a:solidFill>
                <a:latin typeface="Poppins"/>
              </a:rPr>
              <a:t>Scan </a:t>
            </a:r>
            <a:r>
              <a:rPr lang="en-US" sz="2400" dirty="0" err="1">
                <a:solidFill>
                  <a:srgbClr val="000000"/>
                </a:solidFill>
                <a:latin typeface="Poppins"/>
              </a:rPr>
              <a:t>Kwitansi</a:t>
            </a:r>
            <a:r>
              <a:rPr lang="en-US" sz="2400" dirty="0">
                <a:solidFill>
                  <a:srgbClr val="000000"/>
                </a:solidFill>
                <a:latin typeface="Poppins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Poppins"/>
              </a:rPr>
              <a:t>asli</a:t>
            </a:r>
            <a:r>
              <a:rPr lang="en-US" sz="2400" dirty="0">
                <a:solidFill>
                  <a:srgbClr val="000000"/>
                </a:solidFill>
                <a:latin typeface="Poppins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Poppins"/>
              </a:rPr>
              <a:t>perpanjangan</a:t>
            </a:r>
            <a:r>
              <a:rPr lang="en-US" sz="2400" dirty="0">
                <a:solidFill>
                  <a:srgbClr val="000000"/>
                </a:solidFill>
                <a:latin typeface="Poppins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Poppins"/>
              </a:rPr>
              <a:t>skripsi</a:t>
            </a:r>
            <a:endParaRPr lang="en-US" sz="2400" dirty="0">
              <a:solidFill>
                <a:srgbClr val="000000"/>
              </a:solidFill>
              <a:latin typeface="Poppins"/>
            </a:endParaRPr>
          </a:p>
          <a:p>
            <a:pPr marL="712470" lvl="1" indent="-356235" algn="just">
              <a:lnSpc>
                <a:spcPts val="3960"/>
              </a:lnSpc>
              <a:buFont typeface="Arial"/>
              <a:buChar char="•"/>
            </a:pPr>
            <a:r>
              <a:rPr lang="en-US" sz="2400" dirty="0" err="1">
                <a:solidFill>
                  <a:srgbClr val="000000"/>
                </a:solidFill>
                <a:latin typeface="Poppins"/>
              </a:rPr>
              <a:t>Mengirimkan</a:t>
            </a:r>
            <a:r>
              <a:rPr lang="en-US" sz="2400" dirty="0">
                <a:solidFill>
                  <a:srgbClr val="000000"/>
                </a:solidFill>
                <a:latin typeface="Poppins"/>
              </a:rPr>
              <a:t> file </a:t>
            </a:r>
            <a:r>
              <a:rPr lang="en-US" sz="2400" dirty="0" err="1">
                <a:solidFill>
                  <a:srgbClr val="000000"/>
                </a:solidFill>
                <a:latin typeface="Poppins"/>
              </a:rPr>
              <a:t>bab</a:t>
            </a:r>
            <a:r>
              <a:rPr lang="en-US" sz="2400" dirty="0">
                <a:solidFill>
                  <a:srgbClr val="000000"/>
                </a:solidFill>
                <a:latin typeface="Poppins"/>
              </a:rPr>
              <a:t> 1-6 (format ZIP) </a:t>
            </a:r>
            <a:r>
              <a:rPr lang="en-US" sz="2400" dirty="0" err="1">
                <a:solidFill>
                  <a:srgbClr val="000000"/>
                </a:solidFill>
                <a:latin typeface="Poppins"/>
              </a:rPr>
              <a:t>ke</a:t>
            </a:r>
            <a:r>
              <a:rPr lang="en-US" sz="2400" dirty="0">
                <a:solidFill>
                  <a:srgbClr val="000000"/>
                </a:solidFill>
                <a:latin typeface="Poppins"/>
              </a:rPr>
              <a:t> email </a:t>
            </a:r>
            <a:r>
              <a:rPr lang="en-US" sz="2400" u="sng" dirty="0">
                <a:solidFill>
                  <a:srgbClr val="000000"/>
                </a:solidFill>
                <a:latin typeface="Poppins"/>
                <a:hlinkClick r:id="rId4" tooltip="mailto:industriskripsi.umm@gmail.com"/>
              </a:rPr>
              <a:t>industriskripsi.umm@gmail.com</a:t>
            </a:r>
          </a:p>
          <a:p>
            <a:pPr marL="712470" lvl="1" indent="-356235" algn="just">
              <a:lnSpc>
                <a:spcPts val="3960"/>
              </a:lnSpc>
              <a:buFont typeface="Arial"/>
              <a:buChar char="•"/>
            </a:pPr>
            <a:r>
              <a:rPr lang="en-US" sz="2400" u="sng" dirty="0">
                <a:solidFill>
                  <a:srgbClr val="000000"/>
                </a:solidFill>
                <a:latin typeface="Poppins"/>
              </a:rPr>
              <a:t>Scan </a:t>
            </a:r>
            <a:r>
              <a:rPr lang="en-US" sz="2400" dirty="0">
                <a:solidFill>
                  <a:srgbClr val="000000"/>
                </a:solidFill>
                <a:latin typeface="Poppins"/>
              </a:rPr>
              <a:t>Surat </a:t>
            </a:r>
            <a:r>
              <a:rPr lang="en-US" sz="2400" dirty="0" err="1">
                <a:solidFill>
                  <a:srgbClr val="000000"/>
                </a:solidFill>
                <a:latin typeface="Poppins"/>
              </a:rPr>
              <a:t>penelitian</a:t>
            </a:r>
            <a:r>
              <a:rPr lang="en-US" sz="2400" dirty="0">
                <a:solidFill>
                  <a:srgbClr val="000000"/>
                </a:solidFill>
                <a:latin typeface="Poppins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Poppins"/>
              </a:rPr>
              <a:t>perusahaan</a:t>
            </a:r>
            <a:endParaRPr lang="en-US" sz="2400" dirty="0">
              <a:solidFill>
                <a:srgbClr val="000000"/>
              </a:solidFill>
              <a:latin typeface="Poppins"/>
            </a:endParaRPr>
          </a:p>
          <a:p>
            <a:pPr marL="712470" lvl="1" indent="-356235" algn="just">
              <a:lnSpc>
                <a:spcPts val="3960"/>
              </a:lnSpc>
              <a:buFont typeface="Arial"/>
              <a:buChar char="•"/>
            </a:pPr>
            <a:r>
              <a:rPr lang="en-US" sz="2400" dirty="0" err="1">
                <a:solidFill>
                  <a:srgbClr val="000000"/>
                </a:solidFill>
                <a:latin typeface="Poppins"/>
              </a:rPr>
              <a:t>Berkas</a:t>
            </a:r>
            <a:r>
              <a:rPr lang="en-US" sz="2400" dirty="0">
                <a:solidFill>
                  <a:srgbClr val="000000"/>
                </a:solidFill>
                <a:latin typeface="Poppins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Poppins"/>
              </a:rPr>
              <a:t>naskah</a:t>
            </a:r>
            <a:r>
              <a:rPr lang="en-US" sz="2400" dirty="0">
                <a:solidFill>
                  <a:srgbClr val="000000"/>
                </a:solidFill>
                <a:latin typeface="Poppins"/>
              </a:rPr>
              <a:t> (4 </a:t>
            </a:r>
            <a:r>
              <a:rPr lang="en-US" sz="2400" dirty="0" err="1">
                <a:solidFill>
                  <a:srgbClr val="000000"/>
                </a:solidFill>
                <a:latin typeface="Poppins"/>
              </a:rPr>
              <a:t>eksemplar</a:t>
            </a:r>
            <a:r>
              <a:rPr lang="en-US" sz="2400" dirty="0">
                <a:solidFill>
                  <a:srgbClr val="000000"/>
                </a:solidFill>
                <a:latin typeface="Poppins"/>
              </a:rPr>
              <a:t>) (map </a:t>
            </a:r>
            <a:r>
              <a:rPr lang="en-US" sz="2400" dirty="0" err="1">
                <a:solidFill>
                  <a:srgbClr val="000000"/>
                </a:solidFill>
                <a:latin typeface="Poppins"/>
              </a:rPr>
              <a:t>bening</a:t>
            </a:r>
            <a:r>
              <a:rPr lang="en-US" sz="2400" dirty="0">
                <a:solidFill>
                  <a:srgbClr val="000000"/>
                </a:solidFill>
                <a:latin typeface="Poppins"/>
              </a:rPr>
              <a:t>)</a:t>
            </a:r>
          </a:p>
          <a:p>
            <a:pPr marL="712470" lvl="1" indent="-356235" algn="just">
              <a:lnSpc>
                <a:spcPts val="3960"/>
              </a:lnSpc>
              <a:buFont typeface="Arial"/>
              <a:buChar char="•"/>
            </a:pPr>
            <a:r>
              <a:rPr lang="en-US" sz="2400" dirty="0">
                <a:solidFill>
                  <a:srgbClr val="000000"/>
                </a:solidFill>
                <a:latin typeface="Poppins"/>
              </a:rPr>
              <a:t>Logbook </a:t>
            </a:r>
            <a:r>
              <a:rPr lang="en-US" sz="2400" dirty="0" err="1">
                <a:solidFill>
                  <a:srgbClr val="000000"/>
                </a:solidFill>
                <a:latin typeface="Poppins"/>
              </a:rPr>
              <a:t>skripsi</a:t>
            </a:r>
            <a:r>
              <a:rPr lang="en-US" sz="2400" dirty="0">
                <a:solidFill>
                  <a:srgbClr val="000000"/>
                </a:solidFill>
                <a:latin typeface="Poppins"/>
              </a:rPr>
              <a:t> (TTD </a:t>
            </a:r>
            <a:r>
              <a:rPr lang="en-US" sz="2400" dirty="0" err="1">
                <a:solidFill>
                  <a:srgbClr val="000000"/>
                </a:solidFill>
                <a:latin typeface="Poppins"/>
              </a:rPr>
              <a:t>dilembar</a:t>
            </a:r>
            <a:r>
              <a:rPr lang="en-US" sz="2400" dirty="0">
                <a:solidFill>
                  <a:srgbClr val="000000"/>
                </a:solidFill>
                <a:latin typeface="Poppins"/>
              </a:rPr>
              <a:t> monitoring, </a:t>
            </a:r>
            <a:r>
              <a:rPr lang="en-US" sz="2400" dirty="0" err="1">
                <a:solidFill>
                  <a:srgbClr val="000000"/>
                </a:solidFill>
                <a:latin typeface="Poppins"/>
              </a:rPr>
              <a:t>lembar</a:t>
            </a:r>
            <a:r>
              <a:rPr lang="en-US" sz="2400" dirty="0">
                <a:solidFill>
                  <a:srgbClr val="000000"/>
                </a:solidFill>
                <a:latin typeface="Poppins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Poppins"/>
              </a:rPr>
              <a:t>bimbingan</a:t>
            </a:r>
            <a:r>
              <a:rPr lang="en-US" sz="2400" dirty="0">
                <a:solidFill>
                  <a:srgbClr val="000000"/>
                </a:solidFill>
                <a:latin typeface="Poppins"/>
              </a:rPr>
              <a:t>, &amp; </a:t>
            </a:r>
            <a:r>
              <a:rPr lang="en-US" sz="2400" dirty="0" err="1">
                <a:solidFill>
                  <a:srgbClr val="000000"/>
                </a:solidFill>
                <a:latin typeface="Poppins"/>
              </a:rPr>
              <a:t>lembar</a:t>
            </a:r>
            <a:r>
              <a:rPr lang="en-US" sz="2400" dirty="0">
                <a:solidFill>
                  <a:srgbClr val="000000"/>
                </a:solidFill>
                <a:latin typeface="Poppins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Poppins"/>
              </a:rPr>
              <a:t>pengerjaan</a:t>
            </a:r>
            <a:r>
              <a:rPr lang="en-US" sz="2400" dirty="0">
                <a:solidFill>
                  <a:srgbClr val="000000"/>
                </a:solidFill>
                <a:latin typeface="Poppins"/>
              </a:rPr>
              <a:t>)</a:t>
            </a:r>
          </a:p>
          <a:p>
            <a:pPr marL="712470" lvl="1" indent="-356235" algn="just">
              <a:lnSpc>
                <a:spcPts val="3960"/>
              </a:lnSpc>
              <a:buFont typeface="Arial"/>
              <a:buChar char="•"/>
            </a:pPr>
            <a:r>
              <a:rPr lang="en-US" sz="2400" dirty="0" err="1">
                <a:solidFill>
                  <a:srgbClr val="000000"/>
                </a:solidFill>
                <a:latin typeface="Poppins"/>
              </a:rPr>
              <a:t>Melakukan</a:t>
            </a:r>
            <a:r>
              <a:rPr lang="en-US" sz="2400" dirty="0">
                <a:solidFill>
                  <a:srgbClr val="000000"/>
                </a:solidFill>
                <a:latin typeface="Poppins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Poppins"/>
              </a:rPr>
              <a:t>pembimbingan</a:t>
            </a:r>
            <a:r>
              <a:rPr lang="en-US" sz="2400" dirty="0">
                <a:solidFill>
                  <a:srgbClr val="000000"/>
                </a:solidFill>
                <a:latin typeface="Poppins"/>
              </a:rPr>
              <a:t> minimal 8 kali pada </a:t>
            </a:r>
            <a:r>
              <a:rPr lang="en-US" sz="2400" dirty="0" err="1">
                <a:solidFill>
                  <a:srgbClr val="000000"/>
                </a:solidFill>
                <a:latin typeface="Poppins"/>
              </a:rPr>
              <a:t>setiap</a:t>
            </a:r>
            <a:r>
              <a:rPr lang="en-US" sz="2400" dirty="0">
                <a:solidFill>
                  <a:srgbClr val="000000"/>
                </a:solidFill>
                <a:latin typeface="Poppins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Poppins"/>
              </a:rPr>
              <a:t>dosen</a:t>
            </a:r>
            <a:r>
              <a:rPr lang="en-US" sz="2400" dirty="0">
                <a:solidFill>
                  <a:srgbClr val="000000"/>
                </a:solidFill>
                <a:latin typeface="Poppins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Poppins"/>
              </a:rPr>
              <a:t>pembimbing</a:t>
            </a:r>
            <a:r>
              <a:rPr lang="en-US" sz="2400" dirty="0">
                <a:solidFill>
                  <a:srgbClr val="000000"/>
                </a:solidFill>
                <a:latin typeface="Poppins"/>
              </a:rPr>
              <a:t> (</a:t>
            </a:r>
            <a:r>
              <a:rPr lang="en-US" sz="2400" dirty="0" err="1">
                <a:solidFill>
                  <a:srgbClr val="000000"/>
                </a:solidFill>
                <a:latin typeface="Poppins"/>
              </a:rPr>
              <a:t>ditunjukkan</a:t>
            </a:r>
            <a:r>
              <a:rPr lang="en-US" sz="2400" dirty="0">
                <a:solidFill>
                  <a:srgbClr val="000000"/>
                </a:solidFill>
                <a:latin typeface="Poppins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Poppins"/>
              </a:rPr>
              <a:t>dengan</a:t>
            </a:r>
            <a:r>
              <a:rPr lang="en-US" sz="2400" dirty="0">
                <a:solidFill>
                  <a:srgbClr val="000000"/>
                </a:solidFill>
                <a:latin typeface="Poppins"/>
              </a:rPr>
              <a:t> log book)</a:t>
            </a:r>
          </a:p>
          <a:p>
            <a:pPr marL="712470" lvl="1" indent="-356235" algn="just">
              <a:lnSpc>
                <a:spcPts val="3960"/>
              </a:lnSpc>
              <a:buFont typeface="Arial"/>
              <a:buChar char="•"/>
            </a:pPr>
            <a:r>
              <a:rPr lang="en-US" sz="2400" dirty="0" err="1">
                <a:solidFill>
                  <a:srgbClr val="000000"/>
                </a:solidFill>
                <a:latin typeface="Poppins"/>
              </a:rPr>
              <a:t>Mengumpulkan</a:t>
            </a:r>
            <a:r>
              <a:rPr lang="en-US" sz="2400" dirty="0">
                <a:solidFill>
                  <a:srgbClr val="000000"/>
                </a:solidFill>
                <a:latin typeface="Poppins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Poppins"/>
              </a:rPr>
              <a:t>lembar</a:t>
            </a:r>
            <a:r>
              <a:rPr lang="en-US" sz="2400" dirty="0">
                <a:solidFill>
                  <a:srgbClr val="000000"/>
                </a:solidFill>
                <a:latin typeface="Poppins"/>
              </a:rPr>
              <a:t> monitoring </a:t>
            </a:r>
            <a:r>
              <a:rPr lang="en-US" sz="2400" dirty="0" err="1">
                <a:solidFill>
                  <a:srgbClr val="000000"/>
                </a:solidFill>
                <a:latin typeface="Poppins"/>
              </a:rPr>
              <a:t>skripsi</a:t>
            </a:r>
            <a:r>
              <a:rPr lang="en-US" sz="2400" dirty="0">
                <a:solidFill>
                  <a:srgbClr val="000000"/>
                </a:solidFill>
                <a:latin typeface="Poppins"/>
              </a:rPr>
              <a:t> (log book) </a:t>
            </a:r>
            <a:r>
              <a:rPr lang="en-US" sz="2400" dirty="0" err="1">
                <a:solidFill>
                  <a:srgbClr val="000000"/>
                </a:solidFill>
                <a:latin typeface="Poppins"/>
              </a:rPr>
              <a:t>kepada</a:t>
            </a:r>
            <a:r>
              <a:rPr lang="en-US" sz="2400" dirty="0">
                <a:solidFill>
                  <a:srgbClr val="000000"/>
                </a:solidFill>
                <a:latin typeface="Poppins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Poppins"/>
              </a:rPr>
              <a:t>koordinator</a:t>
            </a:r>
            <a:r>
              <a:rPr lang="en-US" sz="2400" dirty="0">
                <a:solidFill>
                  <a:srgbClr val="000000"/>
                </a:solidFill>
                <a:latin typeface="Poppins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Poppins"/>
              </a:rPr>
              <a:t>skripsi</a:t>
            </a:r>
            <a:r>
              <a:rPr lang="en-US" sz="2400" dirty="0">
                <a:solidFill>
                  <a:srgbClr val="000000"/>
                </a:solidFill>
                <a:latin typeface="Poppins"/>
              </a:rPr>
              <a:t> min 1 </a:t>
            </a:r>
            <a:r>
              <a:rPr lang="en-US" sz="2400" dirty="0" err="1">
                <a:solidFill>
                  <a:srgbClr val="000000"/>
                </a:solidFill>
                <a:latin typeface="Poppins"/>
              </a:rPr>
              <a:t>bulan</a:t>
            </a:r>
            <a:r>
              <a:rPr lang="en-US" sz="2400" dirty="0">
                <a:solidFill>
                  <a:srgbClr val="000000"/>
                </a:solidFill>
                <a:latin typeface="Poppins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Poppins"/>
              </a:rPr>
              <a:t>sekali</a:t>
            </a:r>
            <a:r>
              <a:rPr lang="en-US" sz="2400" dirty="0">
                <a:solidFill>
                  <a:srgbClr val="000000"/>
                </a:solidFill>
                <a:latin typeface="Poppins"/>
              </a:rPr>
              <a:t>.</a:t>
            </a:r>
          </a:p>
          <a:p>
            <a:pPr marL="712470" lvl="1" indent="-356235" algn="just">
              <a:lnSpc>
                <a:spcPts val="3960"/>
              </a:lnSpc>
              <a:buFont typeface="Arial"/>
              <a:buChar char="•"/>
            </a:pPr>
            <a:endParaRPr lang="en-US" sz="2400" dirty="0">
              <a:solidFill>
                <a:srgbClr val="000000"/>
              </a:solidFill>
              <a:latin typeface="Poppins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068875" y="1508011"/>
            <a:ext cx="14551282" cy="9277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7139"/>
              </a:lnSpc>
            </a:pPr>
            <a:r>
              <a:rPr lang="en-US" sz="5100">
                <a:solidFill>
                  <a:srgbClr val="051D40"/>
                </a:solidFill>
                <a:latin typeface="Poppins Ultra-Bold"/>
              </a:rPr>
              <a:t>SYARAT ADMINISTRASI SIDANG SKRIPSI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416775" y="303847"/>
            <a:ext cx="3526911" cy="724853"/>
            <a:chOff x="0" y="0"/>
            <a:chExt cx="4702549" cy="966470"/>
          </a:xfrm>
        </p:grpSpPr>
        <p:sp>
          <p:nvSpPr>
            <p:cNvPr id="7" name="TextBox 7"/>
            <p:cNvSpPr txBox="1"/>
            <p:nvPr/>
          </p:nvSpPr>
          <p:spPr>
            <a:xfrm>
              <a:off x="1078837" y="163536"/>
              <a:ext cx="3623712" cy="6287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689"/>
                </a:lnSpc>
              </a:pPr>
              <a:r>
                <a:rPr lang="en-US" sz="1898">
                  <a:solidFill>
                    <a:srgbClr val="051D40"/>
                  </a:solidFill>
                  <a:latin typeface="Poppins Ultra-Bold"/>
                </a:rPr>
                <a:t>Program Studi </a:t>
              </a:r>
            </a:p>
            <a:p>
              <a:pPr>
                <a:lnSpc>
                  <a:spcPts val="1689"/>
                </a:lnSpc>
              </a:pPr>
              <a:r>
                <a:rPr lang="en-US" sz="1898">
                  <a:solidFill>
                    <a:srgbClr val="051D40"/>
                  </a:solidFill>
                  <a:latin typeface="Poppins Ultra-Bold"/>
                </a:rPr>
                <a:t>Teknik Industri UMM</a:t>
              </a:r>
            </a:p>
          </p:txBody>
        </p:sp>
        <p:sp>
          <p:nvSpPr>
            <p:cNvPr id="8" name="Freeform 8"/>
            <p:cNvSpPr/>
            <p:nvPr/>
          </p:nvSpPr>
          <p:spPr>
            <a:xfrm>
              <a:off x="0" y="0"/>
              <a:ext cx="966470" cy="966470"/>
            </a:xfrm>
            <a:custGeom>
              <a:avLst/>
              <a:gdLst/>
              <a:ahLst/>
              <a:cxnLst/>
              <a:rect l="l" t="t" r="r" b="b"/>
              <a:pathLst>
                <a:path w="966470" h="966470">
                  <a:moveTo>
                    <a:pt x="0" y="0"/>
                  </a:moveTo>
                  <a:lnTo>
                    <a:pt x="966470" y="0"/>
                  </a:lnTo>
                  <a:lnTo>
                    <a:pt x="966470" y="966470"/>
                  </a:lnTo>
                  <a:lnTo>
                    <a:pt x="0" y="96647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en-ID"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400000" flipH="1" flipV="1">
            <a:off x="12186523" y="4185523"/>
            <a:ext cx="10287000" cy="1915954"/>
          </a:xfrm>
          <a:custGeom>
            <a:avLst/>
            <a:gdLst/>
            <a:ahLst/>
            <a:cxnLst/>
            <a:rect l="l" t="t" r="r" b="b"/>
            <a:pathLst>
              <a:path w="10287000" h="1915954">
                <a:moveTo>
                  <a:pt x="10287000" y="1915954"/>
                </a:moveTo>
                <a:lnTo>
                  <a:pt x="0" y="1915954"/>
                </a:lnTo>
                <a:lnTo>
                  <a:pt x="0" y="0"/>
                </a:lnTo>
                <a:lnTo>
                  <a:pt x="10287000" y="0"/>
                </a:lnTo>
                <a:lnTo>
                  <a:pt x="10287000" y="1915954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3" name="AutoShape 3"/>
          <p:cNvSpPr/>
          <p:nvPr/>
        </p:nvSpPr>
        <p:spPr>
          <a:xfrm>
            <a:off x="14883159" y="2712458"/>
            <a:ext cx="736998" cy="0"/>
          </a:xfrm>
          <a:prstGeom prst="line">
            <a:avLst/>
          </a:prstGeom>
          <a:ln w="114300" cap="flat">
            <a:solidFill>
              <a:srgbClr val="051D4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ID"/>
          </a:p>
        </p:txBody>
      </p:sp>
      <p:sp>
        <p:nvSpPr>
          <p:cNvPr id="4" name="TextBox 4"/>
          <p:cNvSpPr txBox="1"/>
          <p:nvPr/>
        </p:nvSpPr>
        <p:spPr>
          <a:xfrm>
            <a:off x="1028700" y="2942289"/>
            <a:ext cx="15163160" cy="69471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439"/>
              </a:lnSpc>
            </a:pPr>
            <a:r>
              <a:rPr lang="en-US" sz="2865" dirty="0">
                <a:solidFill>
                  <a:srgbClr val="000000"/>
                </a:solidFill>
                <a:latin typeface="Poppins"/>
              </a:rPr>
              <a:t>Masa </a:t>
            </a:r>
            <a:r>
              <a:rPr lang="en-US" sz="2865" dirty="0" err="1">
                <a:solidFill>
                  <a:srgbClr val="000000"/>
                </a:solidFill>
                <a:latin typeface="Poppins"/>
              </a:rPr>
              <a:t>pembimbingan</a:t>
            </a:r>
            <a:r>
              <a:rPr lang="en-US" sz="2865" dirty="0">
                <a:solidFill>
                  <a:srgbClr val="000000"/>
                </a:solidFill>
                <a:latin typeface="Poppins"/>
              </a:rPr>
              <a:t> </a:t>
            </a:r>
            <a:r>
              <a:rPr lang="en-US" sz="2865" dirty="0" err="1">
                <a:solidFill>
                  <a:srgbClr val="000000"/>
                </a:solidFill>
                <a:latin typeface="Poppins"/>
              </a:rPr>
              <a:t>skripsi</a:t>
            </a:r>
            <a:r>
              <a:rPr lang="en-US" sz="2865" dirty="0">
                <a:solidFill>
                  <a:srgbClr val="000000"/>
                </a:solidFill>
                <a:latin typeface="Poppins"/>
              </a:rPr>
              <a:t> paling lama 6 </a:t>
            </a:r>
            <a:r>
              <a:rPr lang="en-US" sz="2865" dirty="0" err="1">
                <a:solidFill>
                  <a:srgbClr val="000000"/>
                </a:solidFill>
                <a:latin typeface="Poppins"/>
              </a:rPr>
              <a:t>bulan</a:t>
            </a:r>
            <a:r>
              <a:rPr lang="en-US" sz="2865" dirty="0">
                <a:solidFill>
                  <a:srgbClr val="000000"/>
                </a:solidFill>
                <a:latin typeface="Poppins"/>
              </a:rPr>
              <a:t> </a:t>
            </a:r>
            <a:r>
              <a:rPr lang="en-US" sz="2865" dirty="0" err="1">
                <a:solidFill>
                  <a:srgbClr val="000000"/>
                </a:solidFill>
                <a:latin typeface="Poppins"/>
              </a:rPr>
              <a:t>atau</a:t>
            </a:r>
            <a:r>
              <a:rPr lang="en-US" sz="2865" dirty="0">
                <a:solidFill>
                  <a:srgbClr val="000000"/>
                </a:solidFill>
                <a:latin typeface="Poppins"/>
              </a:rPr>
              <a:t> 1(</a:t>
            </a:r>
            <a:r>
              <a:rPr lang="en-US" sz="2865" dirty="0" err="1">
                <a:solidFill>
                  <a:srgbClr val="000000"/>
                </a:solidFill>
                <a:latin typeface="Poppins"/>
              </a:rPr>
              <a:t>satu</a:t>
            </a:r>
            <a:r>
              <a:rPr lang="en-US" sz="2865" dirty="0">
                <a:solidFill>
                  <a:srgbClr val="000000"/>
                </a:solidFill>
                <a:latin typeface="Poppins"/>
              </a:rPr>
              <a:t>) semester, </a:t>
            </a:r>
            <a:r>
              <a:rPr lang="en-US" sz="2865" dirty="0" err="1">
                <a:solidFill>
                  <a:srgbClr val="000000"/>
                </a:solidFill>
                <a:latin typeface="Poppins"/>
              </a:rPr>
              <a:t>apabila</a:t>
            </a:r>
            <a:r>
              <a:rPr lang="en-US" sz="2865" dirty="0">
                <a:solidFill>
                  <a:srgbClr val="000000"/>
                </a:solidFill>
                <a:latin typeface="Poppins"/>
              </a:rPr>
              <a:t> </a:t>
            </a:r>
            <a:r>
              <a:rPr lang="en-US" sz="2865" dirty="0" err="1">
                <a:solidFill>
                  <a:srgbClr val="000000"/>
                </a:solidFill>
                <a:latin typeface="Poppins"/>
              </a:rPr>
              <a:t>dalam</a:t>
            </a:r>
            <a:r>
              <a:rPr lang="en-US" sz="2865" dirty="0">
                <a:solidFill>
                  <a:srgbClr val="000000"/>
                </a:solidFill>
                <a:latin typeface="Poppins"/>
              </a:rPr>
              <a:t> 6 </a:t>
            </a:r>
            <a:r>
              <a:rPr lang="en-US" sz="2865" dirty="0" err="1">
                <a:solidFill>
                  <a:srgbClr val="000000"/>
                </a:solidFill>
                <a:latin typeface="Poppins"/>
              </a:rPr>
              <a:t>bulan</a:t>
            </a:r>
            <a:r>
              <a:rPr lang="en-US" sz="2865" dirty="0">
                <a:solidFill>
                  <a:srgbClr val="000000"/>
                </a:solidFill>
                <a:latin typeface="Poppins"/>
              </a:rPr>
              <a:t> </a:t>
            </a:r>
            <a:r>
              <a:rPr lang="en-US" sz="2865" dirty="0" err="1">
                <a:solidFill>
                  <a:srgbClr val="000000"/>
                </a:solidFill>
                <a:latin typeface="Poppins"/>
              </a:rPr>
              <a:t>mahasiswa</a:t>
            </a:r>
            <a:r>
              <a:rPr lang="en-US" sz="2865" dirty="0">
                <a:solidFill>
                  <a:srgbClr val="000000"/>
                </a:solidFill>
                <a:latin typeface="Poppins"/>
              </a:rPr>
              <a:t> </a:t>
            </a:r>
            <a:r>
              <a:rPr lang="en-US" sz="2865" dirty="0" err="1">
                <a:solidFill>
                  <a:srgbClr val="000000"/>
                </a:solidFill>
                <a:latin typeface="Poppins"/>
              </a:rPr>
              <a:t>tidak</a:t>
            </a:r>
            <a:r>
              <a:rPr lang="en-US" sz="2865" dirty="0">
                <a:solidFill>
                  <a:srgbClr val="000000"/>
                </a:solidFill>
                <a:latin typeface="Poppins"/>
              </a:rPr>
              <a:t> </a:t>
            </a:r>
            <a:r>
              <a:rPr lang="en-US" sz="2865" dirty="0" err="1">
                <a:solidFill>
                  <a:srgbClr val="000000"/>
                </a:solidFill>
                <a:latin typeface="Poppins"/>
              </a:rPr>
              <a:t>dapat</a:t>
            </a:r>
            <a:r>
              <a:rPr lang="en-US" sz="2865" dirty="0">
                <a:solidFill>
                  <a:srgbClr val="000000"/>
                </a:solidFill>
                <a:latin typeface="Poppins"/>
              </a:rPr>
              <a:t> </a:t>
            </a:r>
            <a:r>
              <a:rPr lang="en-US" sz="2865" dirty="0" err="1">
                <a:solidFill>
                  <a:srgbClr val="000000"/>
                </a:solidFill>
                <a:latin typeface="Poppins"/>
              </a:rPr>
              <a:t>meyelesaikan</a:t>
            </a:r>
            <a:r>
              <a:rPr lang="en-US" sz="2865" dirty="0">
                <a:solidFill>
                  <a:srgbClr val="000000"/>
                </a:solidFill>
                <a:latin typeface="Poppins"/>
              </a:rPr>
              <a:t> </a:t>
            </a:r>
            <a:r>
              <a:rPr lang="en-US" sz="2865" dirty="0" err="1">
                <a:solidFill>
                  <a:srgbClr val="000000"/>
                </a:solidFill>
                <a:latin typeface="Poppins"/>
              </a:rPr>
              <a:t>skripsi</a:t>
            </a:r>
            <a:r>
              <a:rPr lang="en-US" sz="2865" dirty="0">
                <a:solidFill>
                  <a:srgbClr val="000000"/>
                </a:solidFill>
                <a:latin typeface="Poppins"/>
              </a:rPr>
              <a:t>, </a:t>
            </a:r>
            <a:r>
              <a:rPr lang="en-US" sz="2865" dirty="0" err="1">
                <a:solidFill>
                  <a:srgbClr val="000000"/>
                </a:solidFill>
                <a:latin typeface="Poppins"/>
              </a:rPr>
              <a:t>maka</a:t>
            </a:r>
            <a:r>
              <a:rPr lang="en-US" sz="2865" dirty="0">
                <a:solidFill>
                  <a:srgbClr val="000000"/>
                </a:solidFill>
                <a:latin typeface="Poppins"/>
              </a:rPr>
              <a:t> </a:t>
            </a:r>
            <a:r>
              <a:rPr lang="en-US" sz="2865" dirty="0" err="1">
                <a:solidFill>
                  <a:srgbClr val="000000"/>
                </a:solidFill>
                <a:latin typeface="Poppins"/>
              </a:rPr>
              <a:t>mahasiswa</a:t>
            </a:r>
            <a:r>
              <a:rPr lang="en-US" sz="2865" dirty="0">
                <a:solidFill>
                  <a:srgbClr val="000000"/>
                </a:solidFill>
                <a:latin typeface="Poppins"/>
              </a:rPr>
              <a:t> </a:t>
            </a:r>
            <a:r>
              <a:rPr lang="en-US" sz="2865" dirty="0" err="1">
                <a:solidFill>
                  <a:srgbClr val="000000"/>
                </a:solidFill>
                <a:latin typeface="Poppins"/>
              </a:rPr>
              <a:t>wajib</a:t>
            </a:r>
            <a:r>
              <a:rPr lang="en-US" sz="2865" dirty="0">
                <a:solidFill>
                  <a:srgbClr val="000000"/>
                </a:solidFill>
                <a:latin typeface="Poppins"/>
              </a:rPr>
              <a:t> </a:t>
            </a:r>
            <a:r>
              <a:rPr lang="en-US" sz="2865" dirty="0" err="1">
                <a:solidFill>
                  <a:srgbClr val="000000"/>
                </a:solidFill>
                <a:latin typeface="Poppins"/>
              </a:rPr>
              <a:t>mengikuti</a:t>
            </a:r>
            <a:r>
              <a:rPr lang="en-US" sz="2865" dirty="0">
                <a:solidFill>
                  <a:srgbClr val="000000"/>
                </a:solidFill>
                <a:latin typeface="Poppins"/>
              </a:rPr>
              <a:t> siding </a:t>
            </a:r>
            <a:r>
              <a:rPr lang="en-US" sz="2865" dirty="0" err="1">
                <a:solidFill>
                  <a:srgbClr val="000000"/>
                </a:solidFill>
                <a:latin typeface="Poppins"/>
              </a:rPr>
              <a:t>pertanggungjawaban</a:t>
            </a:r>
            <a:r>
              <a:rPr lang="en-US" sz="2865" dirty="0">
                <a:solidFill>
                  <a:srgbClr val="000000"/>
                </a:solidFill>
                <a:latin typeface="Poppins"/>
              </a:rPr>
              <a:t> </a:t>
            </a:r>
            <a:r>
              <a:rPr lang="en-US" sz="2865" dirty="0" err="1">
                <a:solidFill>
                  <a:srgbClr val="000000"/>
                </a:solidFill>
                <a:latin typeface="Poppins"/>
              </a:rPr>
              <a:t>untuk</a:t>
            </a:r>
            <a:r>
              <a:rPr lang="en-US" sz="2865" dirty="0">
                <a:solidFill>
                  <a:srgbClr val="000000"/>
                </a:solidFill>
                <a:latin typeface="Poppins"/>
              </a:rPr>
              <a:t> </a:t>
            </a:r>
            <a:r>
              <a:rPr lang="en-US" sz="2865" dirty="0" err="1">
                <a:solidFill>
                  <a:srgbClr val="000000"/>
                </a:solidFill>
                <a:latin typeface="Poppins"/>
              </a:rPr>
              <a:t>mengonfirmasi</a:t>
            </a:r>
            <a:r>
              <a:rPr lang="en-US" sz="2865" dirty="0">
                <a:solidFill>
                  <a:srgbClr val="000000"/>
                </a:solidFill>
                <a:latin typeface="Poppins"/>
              </a:rPr>
              <a:t> dan </a:t>
            </a:r>
            <a:r>
              <a:rPr lang="en-US" sz="2865" dirty="0" err="1">
                <a:solidFill>
                  <a:srgbClr val="000000"/>
                </a:solidFill>
                <a:latin typeface="Poppins"/>
              </a:rPr>
              <a:t>memberi</a:t>
            </a:r>
            <a:r>
              <a:rPr lang="en-US" sz="2865" dirty="0">
                <a:solidFill>
                  <a:srgbClr val="000000"/>
                </a:solidFill>
                <a:latin typeface="Poppins"/>
              </a:rPr>
              <a:t> </a:t>
            </a:r>
            <a:r>
              <a:rPr lang="en-US" sz="2865" dirty="0" err="1">
                <a:solidFill>
                  <a:srgbClr val="000000"/>
                </a:solidFill>
                <a:latin typeface="Poppins"/>
              </a:rPr>
              <a:t>penjelasan</a:t>
            </a:r>
            <a:r>
              <a:rPr lang="en-US" sz="2865" dirty="0">
                <a:solidFill>
                  <a:srgbClr val="000000"/>
                </a:solidFill>
                <a:latin typeface="Poppins"/>
              </a:rPr>
              <a:t> </a:t>
            </a:r>
            <a:r>
              <a:rPr lang="en-US" sz="2865" dirty="0" err="1">
                <a:solidFill>
                  <a:srgbClr val="000000"/>
                </a:solidFill>
                <a:latin typeface="Poppins"/>
              </a:rPr>
              <a:t>tidak</a:t>
            </a:r>
            <a:r>
              <a:rPr lang="en-US" sz="2865" dirty="0">
                <a:solidFill>
                  <a:srgbClr val="000000"/>
                </a:solidFill>
                <a:latin typeface="Poppins"/>
              </a:rPr>
              <a:t> </a:t>
            </a:r>
            <a:r>
              <a:rPr lang="en-US" sz="2865" dirty="0" err="1">
                <a:solidFill>
                  <a:srgbClr val="000000"/>
                </a:solidFill>
                <a:latin typeface="Poppins"/>
              </a:rPr>
              <a:t>terselesaikannya</a:t>
            </a:r>
            <a:r>
              <a:rPr lang="en-US" sz="2865" dirty="0">
                <a:solidFill>
                  <a:srgbClr val="000000"/>
                </a:solidFill>
                <a:latin typeface="Poppins"/>
              </a:rPr>
              <a:t> </a:t>
            </a:r>
            <a:r>
              <a:rPr lang="en-US" sz="2865" dirty="0" err="1">
                <a:solidFill>
                  <a:srgbClr val="000000"/>
                </a:solidFill>
                <a:latin typeface="Poppins"/>
              </a:rPr>
              <a:t>skrpsi</a:t>
            </a:r>
            <a:r>
              <a:rPr lang="en-US" sz="2865" dirty="0">
                <a:solidFill>
                  <a:srgbClr val="000000"/>
                </a:solidFill>
                <a:latin typeface="Poppins"/>
              </a:rPr>
              <a:t> </a:t>
            </a:r>
            <a:r>
              <a:rPr lang="en-US" sz="2865" dirty="0" err="1">
                <a:solidFill>
                  <a:srgbClr val="000000"/>
                </a:solidFill>
                <a:latin typeface="Poppins"/>
              </a:rPr>
              <a:t>dalam</a:t>
            </a:r>
            <a:r>
              <a:rPr lang="en-US" sz="2865" dirty="0">
                <a:solidFill>
                  <a:srgbClr val="000000"/>
                </a:solidFill>
                <a:latin typeface="Poppins"/>
              </a:rPr>
              <a:t> </a:t>
            </a:r>
            <a:r>
              <a:rPr lang="en-US" sz="2865" dirty="0" err="1">
                <a:solidFill>
                  <a:srgbClr val="000000"/>
                </a:solidFill>
                <a:latin typeface="Poppins"/>
              </a:rPr>
              <a:t>jangka</a:t>
            </a:r>
            <a:r>
              <a:rPr lang="en-US" sz="2865" dirty="0">
                <a:solidFill>
                  <a:srgbClr val="000000"/>
                </a:solidFill>
                <a:latin typeface="Poppins"/>
              </a:rPr>
              <a:t> </a:t>
            </a:r>
            <a:r>
              <a:rPr lang="en-US" sz="2865" dirty="0" err="1">
                <a:solidFill>
                  <a:srgbClr val="000000"/>
                </a:solidFill>
                <a:latin typeface="Poppins"/>
              </a:rPr>
              <a:t>waktu</a:t>
            </a:r>
            <a:r>
              <a:rPr lang="en-US" sz="2865" dirty="0">
                <a:solidFill>
                  <a:srgbClr val="000000"/>
                </a:solidFill>
                <a:latin typeface="Poppins"/>
              </a:rPr>
              <a:t> yang </a:t>
            </a:r>
            <a:r>
              <a:rPr lang="en-US" sz="2865" dirty="0" err="1">
                <a:solidFill>
                  <a:srgbClr val="000000"/>
                </a:solidFill>
                <a:latin typeface="Poppins"/>
              </a:rPr>
              <a:t>telah</a:t>
            </a:r>
            <a:r>
              <a:rPr lang="en-US" sz="2865" dirty="0">
                <a:solidFill>
                  <a:srgbClr val="000000"/>
                </a:solidFill>
                <a:latin typeface="Poppins"/>
              </a:rPr>
              <a:t> </a:t>
            </a:r>
            <a:r>
              <a:rPr lang="en-US" sz="2865" dirty="0" err="1">
                <a:solidFill>
                  <a:srgbClr val="000000"/>
                </a:solidFill>
                <a:latin typeface="Poppins"/>
              </a:rPr>
              <a:t>ditentukan</a:t>
            </a:r>
            <a:r>
              <a:rPr lang="en-US" sz="2865" dirty="0">
                <a:solidFill>
                  <a:srgbClr val="000000"/>
                </a:solidFill>
                <a:latin typeface="Poppins"/>
              </a:rPr>
              <a:t>. </a:t>
            </a:r>
            <a:r>
              <a:rPr lang="en-US" sz="2865" dirty="0" err="1">
                <a:solidFill>
                  <a:srgbClr val="000000"/>
                </a:solidFill>
                <a:latin typeface="Poppins"/>
              </a:rPr>
              <a:t>Berdasarkan</a:t>
            </a:r>
            <a:r>
              <a:rPr lang="en-US" sz="2865" dirty="0">
                <a:solidFill>
                  <a:srgbClr val="000000"/>
                </a:solidFill>
                <a:latin typeface="Poppins"/>
              </a:rPr>
              <a:t> </a:t>
            </a:r>
            <a:r>
              <a:rPr lang="en-US" sz="2865" dirty="0" err="1">
                <a:solidFill>
                  <a:srgbClr val="000000"/>
                </a:solidFill>
                <a:latin typeface="Poppins"/>
              </a:rPr>
              <a:t>penjelasan</a:t>
            </a:r>
            <a:r>
              <a:rPr lang="en-US" sz="2865" dirty="0">
                <a:solidFill>
                  <a:srgbClr val="000000"/>
                </a:solidFill>
                <a:latin typeface="Poppins"/>
              </a:rPr>
              <a:t> </a:t>
            </a:r>
            <a:r>
              <a:rPr lang="en-US" sz="2865" dirty="0" err="1">
                <a:solidFill>
                  <a:srgbClr val="000000"/>
                </a:solidFill>
                <a:latin typeface="Poppins"/>
              </a:rPr>
              <a:t>tersebut</a:t>
            </a:r>
            <a:r>
              <a:rPr lang="en-US" sz="2865" dirty="0">
                <a:solidFill>
                  <a:srgbClr val="000000"/>
                </a:solidFill>
                <a:latin typeface="Poppins"/>
              </a:rPr>
              <a:t> </a:t>
            </a:r>
            <a:r>
              <a:rPr lang="en-US" sz="2865" dirty="0" err="1">
                <a:solidFill>
                  <a:srgbClr val="000000"/>
                </a:solidFill>
                <a:latin typeface="Poppins"/>
              </a:rPr>
              <a:t>mahasiswa</a:t>
            </a:r>
            <a:r>
              <a:rPr lang="en-US" sz="2865" dirty="0">
                <a:solidFill>
                  <a:srgbClr val="000000"/>
                </a:solidFill>
                <a:latin typeface="Poppins"/>
              </a:rPr>
              <a:t> </a:t>
            </a:r>
            <a:r>
              <a:rPr lang="en-US" sz="2865" dirty="0" err="1">
                <a:solidFill>
                  <a:srgbClr val="000000"/>
                </a:solidFill>
                <a:latin typeface="Poppins"/>
              </a:rPr>
              <a:t>akan</a:t>
            </a:r>
            <a:r>
              <a:rPr lang="en-US" sz="2865" dirty="0">
                <a:solidFill>
                  <a:srgbClr val="000000"/>
                </a:solidFill>
                <a:latin typeface="Poppins"/>
              </a:rPr>
              <a:t> </a:t>
            </a:r>
            <a:r>
              <a:rPr lang="en-US" sz="2865" dirty="0" err="1">
                <a:solidFill>
                  <a:srgbClr val="000000"/>
                </a:solidFill>
                <a:latin typeface="Poppins"/>
              </a:rPr>
              <a:t>mendapatkan</a:t>
            </a:r>
            <a:r>
              <a:rPr lang="en-US" sz="2865" dirty="0">
                <a:solidFill>
                  <a:srgbClr val="000000"/>
                </a:solidFill>
                <a:latin typeface="Poppins"/>
              </a:rPr>
              <a:t> </a:t>
            </a:r>
            <a:r>
              <a:rPr lang="en-US" sz="2865" dirty="0" err="1">
                <a:solidFill>
                  <a:srgbClr val="000000"/>
                </a:solidFill>
                <a:latin typeface="Poppins"/>
              </a:rPr>
              <a:t>keputusan</a:t>
            </a:r>
            <a:r>
              <a:rPr lang="en-US" sz="2865" dirty="0">
                <a:solidFill>
                  <a:srgbClr val="000000"/>
                </a:solidFill>
                <a:latin typeface="Poppins"/>
              </a:rPr>
              <a:t>, </a:t>
            </a:r>
            <a:r>
              <a:rPr lang="en-US" sz="2865" dirty="0" err="1">
                <a:solidFill>
                  <a:srgbClr val="000000"/>
                </a:solidFill>
                <a:latin typeface="Poppins"/>
              </a:rPr>
              <a:t>dengan</a:t>
            </a:r>
            <a:r>
              <a:rPr lang="en-US" sz="2865" dirty="0">
                <a:solidFill>
                  <a:srgbClr val="000000"/>
                </a:solidFill>
                <a:latin typeface="Poppins"/>
              </a:rPr>
              <a:t> 2 </a:t>
            </a:r>
            <a:r>
              <a:rPr lang="en-US" sz="2865" dirty="0" err="1">
                <a:solidFill>
                  <a:srgbClr val="000000"/>
                </a:solidFill>
                <a:latin typeface="Poppins"/>
              </a:rPr>
              <a:t>alternatif</a:t>
            </a:r>
            <a:r>
              <a:rPr lang="en-US" sz="2865" dirty="0">
                <a:solidFill>
                  <a:srgbClr val="000000"/>
                </a:solidFill>
                <a:latin typeface="Poppins"/>
              </a:rPr>
              <a:t> </a:t>
            </a:r>
            <a:r>
              <a:rPr lang="en-US" sz="2865" dirty="0" err="1">
                <a:solidFill>
                  <a:srgbClr val="000000"/>
                </a:solidFill>
                <a:latin typeface="Poppins"/>
              </a:rPr>
              <a:t>keputusan</a:t>
            </a:r>
            <a:r>
              <a:rPr lang="en-US" sz="2865" dirty="0">
                <a:solidFill>
                  <a:srgbClr val="000000"/>
                </a:solidFill>
                <a:latin typeface="Poppins"/>
              </a:rPr>
              <a:t> </a:t>
            </a:r>
            <a:r>
              <a:rPr lang="en-US" sz="2865" dirty="0" err="1">
                <a:solidFill>
                  <a:srgbClr val="000000"/>
                </a:solidFill>
                <a:latin typeface="Poppins"/>
              </a:rPr>
              <a:t>yaitu</a:t>
            </a:r>
            <a:r>
              <a:rPr lang="en-US" sz="2865" dirty="0">
                <a:solidFill>
                  <a:srgbClr val="000000"/>
                </a:solidFill>
                <a:latin typeface="Poppins"/>
              </a:rPr>
              <a:t> :</a:t>
            </a:r>
          </a:p>
          <a:p>
            <a:pPr marL="618759" lvl="1" indent="-309380" algn="just">
              <a:lnSpc>
                <a:spcPts val="3439"/>
              </a:lnSpc>
              <a:buFont typeface="Arial"/>
              <a:buChar char="•"/>
            </a:pPr>
            <a:r>
              <a:rPr lang="en-US" sz="2865" dirty="0" err="1">
                <a:solidFill>
                  <a:srgbClr val="000000"/>
                </a:solidFill>
                <a:latin typeface="Poppins"/>
              </a:rPr>
              <a:t>Penambahan</a:t>
            </a:r>
            <a:r>
              <a:rPr lang="en-US" sz="2865" dirty="0">
                <a:solidFill>
                  <a:srgbClr val="000000"/>
                </a:solidFill>
                <a:latin typeface="Poppins"/>
              </a:rPr>
              <a:t> masa </a:t>
            </a:r>
            <a:r>
              <a:rPr lang="en-US" sz="2865" dirty="0" err="1">
                <a:solidFill>
                  <a:srgbClr val="000000"/>
                </a:solidFill>
                <a:latin typeface="Poppins"/>
              </a:rPr>
              <a:t>pembimbingan</a:t>
            </a:r>
            <a:r>
              <a:rPr lang="en-US" sz="2865" dirty="0">
                <a:solidFill>
                  <a:srgbClr val="000000"/>
                </a:solidFill>
                <a:latin typeface="Poppins"/>
              </a:rPr>
              <a:t>, </a:t>
            </a:r>
            <a:r>
              <a:rPr lang="en-US" sz="2865" dirty="0" err="1">
                <a:solidFill>
                  <a:srgbClr val="000000"/>
                </a:solidFill>
                <a:latin typeface="Poppins"/>
              </a:rPr>
              <a:t>keputusan</a:t>
            </a:r>
            <a:r>
              <a:rPr lang="en-US" sz="2865" dirty="0">
                <a:solidFill>
                  <a:srgbClr val="000000"/>
                </a:solidFill>
                <a:latin typeface="Poppins"/>
              </a:rPr>
              <a:t> </a:t>
            </a:r>
            <a:r>
              <a:rPr lang="en-US" sz="2865" dirty="0" err="1">
                <a:solidFill>
                  <a:srgbClr val="000000"/>
                </a:solidFill>
                <a:latin typeface="Poppins"/>
              </a:rPr>
              <a:t>ini</a:t>
            </a:r>
            <a:r>
              <a:rPr lang="en-US" sz="2865" dirty="0">
                <a:solidFill>
                  <a:srgbClr val="000000"/>
                </a:solidFill>
                <a:latin typeface="Poppins"/>
              </a:rPr>
              <a:t> </a:t>
            </a:r>
            <a:r>
              <a:rPr lang="en-US" sz="2865" dirty="0" err="1">
                <a:solidFill>
                  <a:srgbClr val="000000"/>
                </a:solidFill>
                <a:latin typeface="Poppins"/>
              </a:rPr>
              <a:t>diberikan</a:t>
            </a:r>
            <a:r>
              <a:rPr lang="en-US" sz="2865" dirty="0">
                <a:solidFill>
                  <a:srgbClr val="000000"/>
                </a:solidFill>
                <a:latin typeface="Poppins"/>
              </a:rPr>
              <a:t> </a:t>
            </a:r>
            <a:r>
              <a:rPr lang="en-US" sz="2865" dirty="0" err="1">
                <a:solidFill>
                  <a:srgbClr val="000000"/>
                </a:solidFill>
                <a:latin typeface="Poppins"/>
              </a:rPr>
              <a:t>jika</a:t>
            </a:r>
            <a:r>
              <a:rPr lang="en-US" sz="2865" dirty="0">
                <a:solidFill>
                  <a:srgbClr val="000000"/>
                </a:solidFill>
                <a:latin typeface="Poppins"/>
              </a:rPr>
              <a:t> </a:t>
            </a:r>
            <a:r>
              <a:rPr lang="en-US" sz="2865" dirty="0" err="1">
                <a:solidFill>
                  <a:srgbClr val="000000"/>
                </a:solidFill>
                <a:latin typeface="Poppins"/>
              </a:rPr>
              <a:t>mahasiswa</a:t>
            </a:r>
            <a:r>
              <a:rPr lang="en-US" sz="2865" dirty="0">
                <a:solidFill>
                  <a:srgbClr val="000000"/>
                </a:solidFill>
                <a:latin typeface="Poppins"/>
              </a:rPr>
              <a:t> </a:t>
            </a:r>
            <a:r>
              <a:rPr lang="en-US" sz="2865" dirty="0" err="1">
                <a:solidFill>
                  <a:srgbClr val="000000"/>
                </a:solidFill>
                <a:latin typeface="Poppins"/>
              </a:rPr>
              <a:t>telah</a:t>
            </a:r>
            <a:r>
              <a:rPr lang="en-US" sz="2865" dirty="0">
                <a:solidFill>
                  <a:srgbClr val="000000"/>
                </a:solidFill>
                <a:latin typeface="Poppins"/>
              </a:rPr>
              <a:t> </a:t>
            </a:r>
            <a:r>
              <a:rPr lang="en-US" sz="2865" dirty="0" err="1">
                <a:solidFill>
                  <a:srgbClr val="000000"/>
                </a:solidFill>
                <a:latin typeface="Poppins"/>
              </a:rPr>
              <a:t>menunjukkan</a:t>
            </a:r>
            <a:r>
              <a:rPr lang="en-US" sz="2865" dirty="0">
                <a:solidFill>
                  <a:srgbClr val="000000"/>
                </a:solidFill>
                <a:latin typeface="Poppins"/>
              </a:rPr>
              <a:t> </a:t>
            </a:r>
            <a:r>
              <a:rPr lang="en-US" sz="2865" dirty="0" err="1">
                <a:solidFill>
                  <a:srgbClr val="000000"/>
                </a:solidFill>
                <a:latin typeface="Poppins"/>
              </a:rPr>
              <a:t>kemajuan</a:t>
            </a:r>
            <a:r>
              <a:rPr lang="en-US" sz="2865" dirty="0">
                <a:solidFill>
                  <a:srgbClr val="000000"/>
                </a:solidFill>
                <a:latin typeface="Poppins"/>
              </a:rPr>
              <a:t> </a:t>
            </a:r>
            <a:r>
              <a:rPr lang="en-US" sz="2865" dirty="0" err="1">
                <a:solidFill>
                  <a:srgbClr val="000000"/>
                </a:solidFill>
                <a:latin typeface="Poppins"/>
              </a:rPr>
              <a:t>dalam</a:t>
            </a:r>
            <a:r>
              <a:rPr lang="en-US" sz="2865" dirty="0">
                <a:solidFill>
                  <a:srgbClr val="000000"/>
                </a:solidFill>
                <a:latin typeface="Poppins"/>
              </a:rPr>
              <a:t> </a:t>
            </a:r>
            <a:r>
              <a:rPr lang="en-US" sz="2865" dirty="0" err="1">
                <a:solidFill>
                  <a:srgbClr val="000000"/>
                </a:solidFill>
                <a:latin typeface="Poppins"/>
              </a:rPr>
              <a:t>pengerjaan</a:t>
            </a:r>
            <a:r>
              <a:rPr lang="en-US" sz="2865" dirty="0">
                <a:solidFill>
                  <a:srgbClr val="000000"/>
                </a:solidFill>
                <a:latin typeface="Poppins"/>
              </a:rPr>
              <a:t> dan </a:t>
            </a:r>
            <a:r>
              <a:rPr lang="en-US" sz="2865" dirty="0" err="1">
                <a:solidFill>
                  <a:srgbClr val="000000"/>
                </a:solidFill>
                <a:latin typeface="Poppins"/>
              </a:rPr>
              <a:t>dianggap</a:t>
            </a:r>
            <a:r>
              <a:rPr lang="en-US" sz="2865" dirty="0">
                <a:solidFill>
                  <a:srgbClr val="000000"/>
                </a:solidFill>
                <a:latin typeface="Poppins"/>
              </a:rPr>
              <a:t> </a:t>
            </a:r>
            <a:r>
              <a:rPr lang="en-US" sz="2865" dirty="0" err="1">
                <a:solidFill>
                  <a:srgbClr val="000000"/>
                </a:solidFill>
                <a:latin typeface="Poppins"/>
              </a:rPr>
              <a:t>sanggup</a:t>
            </a:r>
            <a:r>
              <a:rPr lang="en-US" sz="2865" dirty="0">
                <a:solidFill>
                  <a:srgbClr val="000000"/>
                </a:solidFill>
                <a:latin typeface="Poppins"/>
              </a:rPr>
              <a:t> </a:t>
            </a:r>
            <a:r>
              <a:rPr lang="en-US" sz="2865" dirty="0" err="1">
                <a:solidFill>
                  <a:srgbClr val="000000"/>
                </a:solidFill>
                <a:latin typeface="Poppins"/>
              </a:rPr>
              <a:t>menyelesaikan</a:t>
            </a:r>
            <a:r>
              <a:rPr lang="en-US" sz="2865" dirty="0">
                <a:solidFill>
                  <a:srgbClr val="000000"/>
                </a:solidFill>
                <a:latin typeface="Poppins"/>
              </a:rPr>
              <a:t> </a:t>
            </a:r>
            <a:r>
              <a:rPr lang="en-US" sz="2865" dirty="0" err="1">
                <a:solidFill>
                  <a:srgbClr val="000000"/>
                </a:solidFill>
                <a:latin typeface="Poppins"/>
              </a:rPr>
              <a:t>skripsi</a:t>
            </a:r>
            <a:r>
              <a:rPr lang="en-US" sz="2865" dirty="0">
                <a:solidFill>
                  <a:srgbClr val="000000"/>
                </a:solidFill>
                <a:latin typeface="Poppins"/>
              </a:rPr>
              <a:t> </a:t>
            </a:r>
            <a:r>
              <a:rPr lang="en-US" sz="2865" dirty="0" err="1">
                <a:solidFill>
                  <a:srgbClr val="000000"/>
                </a:solidFill>
                <a:latin typeface="Poppins"/>
              </a:rPr>
              <a:t>tersebut</a:t>
            </a:r>
            <a:r>
              <a:rPr lang="en-US" sz="2865" dirty="0">
                <a:solidFill>
                  <a:srgbClr val="000000"/>
                </a:solidFill>
                <a:latin typeface="Poppins"/>
              </a:rPr>
              <a:t>. </a:t>
            </a:r>
            <a:r>
              <a:rPr lang="en-US" sz="2865" dirty="0" err="1">
                <a:solidFill>
                  <a:srgbClr val="000000"/>
                </a:solidFill>
                <a:latin typeface="Poppins"/>
              </a:rPr>
              <a:t>Penambahan</a:t>
            </a:r>
            <a:r>
              <a:rPr lang="en-US" sz="2865" dirty="0">
                <a:solidFill>
                  <a:srgbClr val="000000"/>
                </a:solidFill>
                <a:latin typeface="Poppins"/>
              </a:rPr>
              <a:t> masa </a:t>
            </a:r>
            <a:r>
              <a:rPr lang="en-US" sz="2865" dirty="0" err="1">
                <a:solidFill>
                  <a:srgbClr val="000000"/>
                </a:solidFill>
                <a:latin typeface="Poppins"/>
              </a:rPr>
              <a:t>pembimbingan</a:t>
            </a:r>
            <a:r>
              <a:rPr lang="en-US" sz="2865" dirty="0">
                <a:solidFill>
                  <a:srgbClr val="000000"/>
                </a:solidFill>
                <a:latin typeface="Poppins"/>
              </a:rPr>
              <a:t> </a:t>
            </a:r>
            <a:r>
              <a:rPr lang="en-US" sz="2865" dirty="0" err="1">
                <a:solidFill>
                  <a:srgbClr val="000000"/>
                </a:solidFill>
                <a:latin typeface="Poppins"/>
              </a:rPr>
              <a:t>dilaksanakan</a:t>
            </a:r>
            <a:r>
              <a:rPr lang="en-US" sz="2865" dirty="0">
                <a:solidFill>
                  <a:srgbClr val="000000"/>
                </a:solidFill>
                <a:latin typeface="Poppins"/>
              </a:rPr>
              <a:t> </a:t>
            </a:r>
            <a:r>
              <a:rPr lang="en-US" sz="2865" dirty="0" err="1">
                <a:solidFill>
                  <a:srgbClr val="000000"/>
                </a:solidFill>
                <a:latin typeface="Poppins"/>
              </a:rPr>
              <a:t>dengan</a:t>
            </a:r>
            <a:r>
              <a:rPr lang="en-US" sz="2865" dirty="0">
                <a:solidFill>
                  <a:srgbClr val="000000"/>
                </a:solidFill>
                <a:latin typeface="Poppins"/>
              </a:rPr>
              <a:t> </a:t>
            </a:r>
            <a:r>
              <a:rPr lang="en-US" sz="2865" dirty="0" err="1">
                <a:solidFill>
                  <a:srgbClr val="000000"/>
                </a:solidFill>
                <a:latin typeface="Poppins"/>
              </a:rPr>
              <a:t>membuat</a:t>
            </a:r>
            <a:r>
              <a:rPr lang="en-US" sz="2865" dirty="0">
                <a:solidFill>
                  <a:srgbClr val="000000"/>
                </a:solidFill>
                <a:latin typeface="Poppins"/>
              </a:rPr>
              <a:t> </a:t>
            </a:r>
            <a:r>
              <a:rPr lang="en-US" sz="2865" dirty="0" err="1">
                <a:solidFill>
                  <a:srgbClr val="000000"/>
                </a:solidFill>
                <a:latin typeface="Poppins"/>
              </a:rPr>
              <a:t>perpanjangan</a:t>
            </a:r>
            <a:r>
              <a:rPr lang="en-US" sz="2865" dirty="0">
                <a:solidFill>
                  <a:srgbClr val="000000"/>
                </a:solidFill>
                <a:latin typeface="Poppins"/>
              </a:rPr>
              <a:t> SK </a:t>
            </a:r>
            <a:r>
              <a:rPr lang="en-US" sz="2865" dirty="0" err="1">
                <a:solidFill>
                  <a:srgbClr val="000000"/>
                </a:solidFill>
                <a:latin typeface="Poppins"/>
              </a:rPr>
              <a:t>pembimbing</a:t>
            </a:r>
            <a:r>
              <a:rPr lang="en-US" sz="2865" dirty="0">
                <a:solidFill>
                  <a:srgbClr val="000000"/>
                </a:solidFill>
                <a:latin typeface="Poppins"/>
              </a:rPr>
              <a:t> dan </a:t>
            </a:r>
            <a:r>
              <a:rPr lang="en-US" sz="2865" dirty="0" err="1">
                <a:solidFill>
                  <a:srgbClr val="000000"/>
                </a:solidFill>
                <a:latin typeface="Poppins"/>
              </a:rPr>
              <a:t>berlaku</a:t>
            </a:r>
            <a:r>
              <a:rPr lang="en-US" sz="2865" dirty="0">
                <a:solidFill>
                  <a:srgbClr val="000000"/>
                </a:solidFill>
                <a:latin typeface="Poppins"/>
              </a:rPr>
              <a:t> </a:t>
            </a:r>
            <a:r>
              <a:rPr lang="en-US" sz="2865" dirty="0" err="1">
                <a:solidFill>
                  <a:srgbClr val="000000"/>
                </a:solidFill>
                <a:latin typeface="Poppins"/>
              </a:rPr>
              <a:t>selama</a:t>
            </a:r>
            <a:r>
              <a:rPr lang="en-US" sz="2865" dirty="0">
                <a:solidFill>
                  <a:srgbClr val="000000"/>
                </a:solidFill>
                <a:latin typeface="Poppins"/>
              </a:rPr>
              <a:t> 6 </a:t>
            </a:r>
            <a:r>
              <a:rPr lang="en-US" sz="2865" dirty="0" err="1">
                <a:solidFill>
                  <a:srgbClr val="000000"/>
                </a:solidFill>
                <a:latin typeface="Poppins"/>
              </a:rPr>
              <a:t>bulan</a:t>
            </a:r>
            <a:r>
              <a:rPr lang="en-US" sz="2865" dirty="0">
                <a:solidFill>
                  <a:srgbClr val="000000"/>
                </a:solidFill>
                <a:latin typeface="Poppins"/>
              </a:rPr>
              <a:t> (1 semester).</a:t>
            </a:r>
          </a:p>
          <a:p>
            <a:pPr marL="618759" lvl="1" indent="-309380" algn="just">
              <a:lnSpc>
                <a:spcPts val="3439"/>
              </a:lnSpc>
              <a:buFont typeface="Arial"/>
              <a:buChar char="•"/>
            </a:pPr>
            <a:r>
              <a:rPr lang="en-US" sz="2865" dirty="0" err="1">
                <a:solidFill>
                  <a:srgbClr val="000000"/>
                </a:solidFill>
                <a:latin typeface="Poppins"/>
              </a:rPr>
              <a:t>Pembatalan</a:t>
            </a:r>
            <a:r>
              <a:rPr lang="en-US" sz="2865" dirty="0">
                <a:solidFill>
                  <a:srgbClr val="000000"/>
                </a:solidFill>
                <a:latin typeface="Poppins"/>
              </a:rPr>
              <a:t> </a:t>
            </a:r>
            <a:r>
              <a:rPr lang="en-US" sz="2865" dirty="0" err="1">
                <a:solidFill>
                  <a:srgbClr val="000000"/>
                </a:solidFill>
                <a:latin typeface="Poppins"/>
              </a:rPr>
              <a:t>skripsi</a:t>
            </a:r>
            <a:r>
              <a:rPr lang="en-US" sz="2865" dirty="0">
                <a:solidFill>
                  <a:srgbClr val="000000"/>
                </a:solidFill>
                <a:latin typeface="Poppins"/>
              </a:rPr>
              <a:t>, </a:t>
            </a:r>
            <a:r>
              <a:rPr lang="en-US" sz="2865" dirty="0" err="1">
                <a:solidFill>
                  <a:srgbClr val="000000"/>
                </a:solidFill>
                <a:latin typeface="Poppins"/>
              </a:rPr>
              <a:t>keputusan</a:t>
            </a:r>
            <a:r>
              <a:rPr lang="en-US" sz="2865" dirty="0">
                <a:solidFill>
                  <a:srgbClr val="000000"/>
                </a:solidFill>
                <a:latin typeface="Poppins"/>
              </a:rPr>
              <a:t> </a:t>
            </a:r>
            <a:r>
              <a:rPr lang="en-US" sz="2865" dirty="0" err="1">
                <a:solidFill>
                  <a:srgbClr val="000000"/>
                </a:solidFill>
                <a:latin typeface="Poppins"/>
              </a:rPr>
              <a:t>ini</a:t>
            </a:r>
            <a:r>
              <a:rPr lang="en-US" sz="2865" dirty="0">
                <a:solidFill>
                  <a:srgbClr val="000000"/>
                </a:solidFill>
                <a:latin typeface="Poppins"/>
              </a:rPr>
              <a:t> </a:t>
            </a:r>
            <a:r>
              <a:rPr lang="en-US" sz="2865" dirty="0" err="1">
                <a:solidFill>
                  <a:srgbClr val="000000"/>
                </a:solidFill>
                <a:latin typeface="Poppins"/>
              </a:rPr>
              <a:t>diberikan</a:t>
            </a:r>
            <a:r>
              <a:rPr lang="en-US" sz="2865" dirty="0">
                <a:solidFill>
                  <a:srgbClr val="000000"/>
                </a:solidFill>
                <a:latin typeface="Poppins"/>
              </a:rPr>
              <a:t> </a:t>
            </a:r>
            <a:r>
              <a:rPr lang="en-US" sz="2865" dirty="0" err="1">
                <a:solidFill>
                  <a:srgbClr val="000000"/>
                </a:solidFill>
                <a:latin typeface="Poppins"/>
              </a:rPr>
              <a:t>jika</a:t>
            </a:r>
            <a:r>
              <a:rPr lang="en-US" sz="2865" dirty="0">
                <a:solidFill>
                  <a:srgbClr val="000000"/>
                </a:solidFill>
                <a:latin typeface="Poppins"/>
              </a:rPr>
              <a:t> </a:t>
            </a:r>
            <a:r>
              <a:rPr lang="en-US" sz="2865" dirty="0" err="1">
                <a:solidFill>
                  <a:srgbClr val="000000"/>
                </a:solidFill>
                <a:latin typeface="Poppins"/>
              </a:rPr>
              <a:t>mahasiswa</a:t>
            </a:r>
            <a:r>
              <a:rPr lang="en-US" sz="2865" dirty="0">
                <a:solidFill>
                  <a:srgbClr val="000000"/>
                </a:solidFill>
                <a:latin typeface="Poppins"/>
              </a:rPr>
              <a:t> </a:t>
            </a:r>
            <a:r>
              <a:rPr lang="en-US" sz="2865" dirty="0" err="1">
                <a:solidFill>
                  <a:srgbClr val="000000"/>
                </a:solidFill>
                <a:latin typeface="Poppins"/>
              </a:rPr>
              <a:t>tidak</a:t>
            </a:r>
            <a:r>
              <a:rPr lang="en-US" sz="2865" dirty="0">
                <a:solidFill>
                  <a:srgbClr val="000000"/>
                </a:solidFill>
                <a:latin typeface="Poppins"/>
              </a:rPr>
              <a:t> </a:t>
            </a:r>
            <a:r>
              <a:rPr lang="en-US" sz="2865" dirty="0" err="1">
                <a:solidFill>
                  <a:srgbClr val="000000"/>
                </a:solidFill>
                <a:latin typeface="Poppins"/>
              </a:rPr>
              <a:t>menunjukkan</a:t>
            </a:r>
            <a:r>
              <a:rPr lang="en-US" sz="2865" dirty="0">
                <a:solidFill>
                  <a:srgbClr val="000000"/>
                </a:solidFill>
                <a:latin typeface="Poppins"/>
              </a:rPr>
              <a:t> </a:t>
            </a:r>
            <a:r>
              <a:rPr lang="en-US" sz="2865" dirty="0" err="1">
                <a:solidFill>
                  <a:srgbClr val="000000"/>
                </a:solidFill>
                <a:latin typeface="Poppins"/>
              </a:rPr>
              <a:t>kemajuan</a:t>
            </a:r>
            <a:r>
              <a:rPr lang="en-US" sz="2865" dirty="0">
                <a:solidFill>
                  <a:srgbClr val="000000"/>
                </a:solidFill>
                <a:latin typeface="Poppins"/>
              </a:rPr>
              <a:t> </a:t>
            </a:r>
            <a:r>
              <a:rPr lang="en-US" sz="2865" dirty="0" err="1">
                <a:solidFill>
                  <a:srgbClr val="000000"/>
                </a:solidFill>
                <a:latin typeface="Poppins"/>
              </a:rPr>
              <a:t>dalam</a:t>
            </a:r>
            <a:r>
              <a:rPr lang="en-US" sz="2865" dirty="0">
                <a:solidFill>
                  <a:srgbClr val="000000"/>
                </a:solidFill>
                <a:latin typeface="Poppins"/>
              </a:rPr>
              <a:t> </a:t>
            </a:r>
            <a:r>
              <a:rPr lang="en-US" sz="2865" dirty="0" err="1">
                <a:solidFill>
                  <a:srgbClr val="000000"/>
                </a:solidFill>
                <a:latin typeface="Poppins"/>
              </a:rPr>
              <a:t>pengerjaan</a:t>
            </a:r>
            <a:r>
              <a:rPr lang="en-US" sz="2865" dirty="0">
                <a:solidFill>
                  <a:srgbClr val="000000"/>
                </a:solidFill>
                <a:latin typeface="Poppins"/>
              </a:rPr>
              <a:t> dan </a:t>
            </a:r>
            <a:r>
              <a:rPr lang="en-US" sz="2865" dirty="0" err="1">
                <a:solidFill>
                  <a:srgbClr val="000000"/>
                </a:solidFill>
                <a:latin typeface="Poppins"/>
              </a:rPr>
              <a:t>dianggap</a:t>
            </a:r>
            <a:r>
              <a:rPr lang="en-US" sz="2865" dirty="0">
                <a:solidFill>
                  <a:srgbClr val="000000"/>
                </a:solidFill>
                <a:latin typeface="Poppins"/>
              </a:rPr>
              <a:t> </a:t>
            </a:r>
            <a:r>
              <a:rPr lang="en-US" sz="2865" dirty="0" err="1">
                <a:solidFill>
                  <a:srgbClr val="000000"/>
                </a:solidFill>
                <a:latin typeface="Poppins"/>
              </a:rPr>
              <a:t>tidak</a:t>
            </a:r>
            <a:r>
              <a:rPr lang="en-US" sz="2865" dirty="0">
                <a:solidFill>
                  <a:srgbClr val="000000"/>
                </a:solidFill>
                <a:latin typeface="Poppins"/>
              </a:rPr>
              <a:t> </a:t>
            </a:r>
            <a:r>
              <a:rPr lang="en-US" sz="2865" dirty="0" err="1">
                <a:solidFill>
                  <a:srgbClr val="000000"/>
                </a:solidFill>
                <a:latin typeface="Poppins"/>
              </a:rPr>
              <a:t>sanggup</a:t>
            </a:r>
            <a:r>
              <a:rPr lang="en-US" sz="2865" dirty="0">
                <a:solidFill>
                  <a:srgbClr val="000000"/>
                </a:solidFill>
                <a:latin typeface="Poppins"/>
              </a:rPr>
              <a:t> </a:t>
            </a:r>
            <a:r>
              <a:rPr lang="en-US" sz="2865" dirty="0" err="1">
                <a:solidFill>
                  <a:srgbClr val="000000"/>
                </a:solidFill>
                <a:latin typeface="Poppins"/>
              </a:rPr>
              <a:t>menyelesaikan</a:t>
            </a:r>
            <a:r>
              <a:rPr lang="en-US" sz="2865" dirty="0">
                <a:solidFill>
                  <a:srgbClr val="000000"/>
                </a:solidFill>
                <a:latin typeface="Poppins"/>
              </a:rPr>
              <a:t> </a:t>
            </a:r>
            <a:r>
              <a:rPr lang="en-US" sz="2865" dirty="0" err="1">
                <a:solidFill>
                  <a:srgbClr val="000000"/>
                </a:solidFill>
                <a:latin typeface="Poppins"/>
              </a:rPr>
              <a:t>skripsi</a:t>
            </a:r>
            <a:r>
              <a:rPr lang="en-US" sz="2865" dirty="0">
                <a:solidFill>
                  <a:srgbClr val="000000"/>
                </a:solidFill>
                <a:latin typeface="Poppins"/>
              </a:rPr>
              <a:t> </a:t>
            </a:r>
            <a:r>
              <a:rPr lang="en-US" sz="2865" dirty="0" err="1">
                <a:solidFill>
                  <a:srgbClr val="000000"/>
                </a:solidFill>
                <a:latin typeface="Poppins"/>
              </a:rPr>
              <a:t>tersebut</a:t>
            </a:r>
            <a:r>
              <a:rPr lang="en-US" sz="2865" dirty="0">
                <a:solidFill>
                  <a:srgbClr val="000000"/>
                </a:solidFill>
                <a:latin typeface="Poppins"/>
              </a:rPr>
              <a:t>. </a:t>
            </a:r>
            <a:r>
              <a:rPr lang="en-US" sz="2865" dirty="0" err="1">
                <a:solidFill>
                  <a:srgbClr val="000000"/>
                </a:solidFill>
                <a:latin typeface="Poppins"/>
              </a:rPr>
              <a:t>Pembatalan</a:t>
            </a:r>
            <a:r>
              <a:rPr lang="en-US" sz="2865" dirty="0">
                <a:solidFill>
                  <a:srgbClr val="000000"/>
                </a:solidFill>
                <a:latin typeface="Poppins"/>
              </a:rPr>
              <a:t> </a:t>
            </a:r>
            <a:r>
              <a:rPr lang="en-US" sz="2865" dirty="0" err="1">
                <a:solidFill>
                  <a:srgbClr val="000000"/>
                </a:solidFill>
                <a:latin typeface="Poppins"/>
              </a:rPr>
              <a:t>skripsi</a:t>
            </a:r>
            <a:r>
              <a:rPr lang="en-US" sz="2865" dirty="0">
                <a:solidFill>
                  <a:srgbClr val="000000"/>
                </a:solidFill>
                <a:latin typeface="Poppins"/>
              </a:rPr>
              <a:t> </a:t>
            </a:r>
            <a:r>
              <a:rPr lang="en-US" sz="2865" dirty="0" err="1">
                <a:solidFill>
                  <a:srgbClr val="000000"/>
                </a:solidFill>
                <a:latin typeface="Poppins"/>
              </a:rPr>
              <a:t>berarti</a:t>
            </a:r>
            <a:r>
              <a:rPr lang="en-US" sz="2865" dirty="0">
                <a:solidFill>
                  <a:srgbClr val="000000"/>
                </a:solidFill>
                <a:latin typeface="Poppins"/>
              </a:rPr>
              <a:t> </a:t>
            </a:r>
            <a:r>
              <a:rPr lang="en-US" sz="2865" dirty="0" err="1">
                <a:solidFill>
                  <a:srgbClr val="000000"/>
                </a:solidFill>
                <a:latin typeface="Poppins"/>
              </a:rPr>
              <a:t>bahwa</a:t>
            </a:r>
            <a:r>
              <a:rPr lang="en-US" sz="2865" dirty="0">
                <a:solidFill>
                  <a:srgbClr val="000000"/>
                </a:solidFill>
                <a:latin typeface="Poppins"/>
              </a:rPr>
              <a:t> </a:t>
            </a:r>
            <a:r>
              <a:rPr lang="en-US" sz="2865" dirty="0" err="1">
                <a:solidFill>
                  <a:srgbClr val="000000"/>
                </a:solidFill>
                <a:latin typeface="Poppins"/>
              </a:rPr>
              <a:t>mahasiswa</a:t>
            </a:r>
            <a:r>
              <a:rPr lang="en-US" sz="2865" dirty="0">
                <a:solidFill>
                  <a:srgbClr val="000000"/>
                </a:solidFill>
                <a:latin typeface="Poppins"/>
              </a:rPr>
              <a:t> </a:t>
            </a:r>
            <a:r>
              <a:rPr lang="en-US" sz="2865" dirty="0" err="1">
                <a:solidFill>
                  <a:srgbClr val="000000"/>
                </a:solidFill>
                <a:latin typeface="Poppins"/>
              </a:rPr>
              <a:t>wajib</a:t>
            </a:r>
            <a:r>
              <a:rPr lang="en-US" sz="2865" dirty="0">
                <a:solidFill>
                  <a:srgbClr val="000000"/>
                </a:solidFill>
                <a:latin typeface="Poppins"/>
              </a:rPr>
              <a:t> </a:t>
            </a:r>
            <a:r>
              <a:rPr lang="en-US" sz="2865" dirty="0" err="1">
                <a:solidFill>
                  <a:srgbClr val="000000"/>
                </a:solidFill>
                <a:latin typeface="Poppins"/>
              </a:rPr>
              <a:t>melakukan</a:t>
            </a:r>
            <a:r>
              <a:rPr lang="en-US" sz="2865" dirty="0">
                <a:solidFill>
                  <a:srgbClr val="000000"/>
                </a:solidFill>
                <a:latin typeface="Poppins"/>
              </a:rPr>
              <a:t> </a:t>
            </a:r>
            <a:r>
              <a:rPr lang="en-US" sz="2865" dirty="0" err="1">
                <a:solidFill>
                  <a:srgbClr val="000000"/>
                </a:solidFill>
                <a:latin typeface="Poppins"/>
              </a:rPr>
              <a:t>prosedur</a:t>
            </a:r>
            <a:r>
              <a:rPr lang="en-US" sz="2865" dirty="0">
                <a:solidFill>
                  <a:srgbClr val="000000"/>
                </a:solidFill>
                <a:latin typeface="Poppins"/>
              </a:rPr>
              <a:t> </a:t>
            </a:r>
            <a:r>
              <a:rPr lang="en-US" sz="2865" dirty="0" err="1">
                <a:solidFill>
                  <a:srgbClr val="000000"/>
                </a:solidFill>
                <a:latin typeface="Poppins"/>
              </a:rPr>
              <a:t>pengerjaan</a:t>
            </a:r>
            <a:r>
              <a:rPr lang="en-US" sz="2865" dirty="0">
                <a:solidFill>
                  <a:srgbClr val="000000"/>
                </a:solidFill>
                <a:latin typeface="Poppins"/>
              </a:rPr>
              <a:t> </a:t>
            </a:r>
            <a:r>
              <a:rPr lang="en-US" sz="2865" dirty="0" err="1">
                <a:solidFill>
                  <a:srgbClr val="000000"/>
                </a:solidFill>
                <a:latin typeface="Poppins"/>
              </a:rPr>
              <a:t>skripsi</a:t>
            </a:r>
            <a:r>
              <a:rPr lang="en-US" sz="2865" dirty="0">
                <a:solidFill>
                  <a:srgbClr val="000000"/>
                </a:solidFill>
                <a:latin typeface="Poppins"/>
              </a:rPr>
              <a:t> </a:t>
            </a:r>
            <a:r>
              <a:rPr lang="en-US" sz="2865" dirty="0" err="1">
                <a:solidFill>
                  <a:srgbClr val="000000"/>
                </a:solidFill>
                <a:latin typeface="Poppins"/>
              </a:rPr>
              <a:t>dari</a:t>
            </a:r>
            <a:r>
              <a:rPr lang="en-US" sz="2865" dirty="0">
                <a:solidFill>
                  <a:srgbClr val="000000"/>
                </a:solidFill>
                <a:latin typeface="Poppins"/>
              </a:rPr>
              <a:t> </a:t>
            </a:r>
            <a:r>
              <a:rPr lang="en-US" sz="2865" dirty="0" err="1">
                <a:solidFill>
                  <a:srgbClr val="000000"/>
                </a:solidFill>
                <a:latin typeface="Poppins"/>
              </a:rPr>
              <a:t>awal</a:t>
            </a:r>
            <a:r>
              <a:rPr lang="en-US" sz="2865" dirty="0">
                <a:solidFill>
                  <a:srgbClr val="000000"/>
                </a:solidFill>
                <a:latin typeface="Poppins"/>
              </a:rPr>
              <a:t> </a:t>
            </a:r>
            <a:r>
              <a:rPr lang="en-US" sz="2865" dirty="0" err="1">
                <a:solidFill>
                  <a:srgbClr val="000000"/>
                </a:solidFill>
                <a:latin typeface="Poppins"/>
              </a:rPr>
              <a:t>lagi</a:t>
            </a:r>
            <a:r>
              <a:rPr lang="en-US" sz="2865" dirty="0">
                <a:solidFill>
                  <a:srgbClr val="000000"/>
                </a:solidFill>
                <a:latin typeface="Poppins"/>
              </a:rPr>
              <a:t> (</a:t>
            </a:r>
            <a:r>
              <a:rPr lang="en-US" sz="2865" dirty="0" err="1">
                <a:solidFill>
                  <a:srgbClr val="000000"/>
                </a:solidFill>
                <a:latin typeface="Poppins"/>
              </a:rPr>
              <a:t>prosedur</a:t>
            </a:r>
            <a:r>
              <a:rPr lang="en-US" sz="2865" dirty="0">
                <a:solidFill>
                  <a:srgbClr val="000000"/>
                </a:solidFill>
                <a:latin typeface="Poppins"/>
              </a:rPr>
              <a:t> </a:t>
            </a:r>
            <a:r>
              <a:rPr lang="en-US" sz="2865" dirty="0" err="1">
                <a:solidFill>
                  <a:srgbClr val="000000"/>
                </a:solidFill>
                <a:latin typeface="Poppins"/>
              </a:rPr>
              <a:t>mendapatkan</a:t>
            </a:r>
            <a:r>
              <a:rPr lang="en-US" sz="2865" dirty="0">
                <a:solidFill>
                  <a:srgbClr val="000000"/>
                </a:solidFill>
                <a:latin typeface="Poppins"/>
              </a:rPr>
              <a:t> </a:t>
            </a:r>
            <a:r>
              <a:rPr lang="en-US" sz="2865" dirty="0" err="1">
                <a:solidFill>
                  <a:srgbClr val="000000"/>
                </a:solidFill>
                <a:latin typeface="Poppins"/>
              </a:rPr>
              <a:t>dosen</a:t>
            </a:r>
            <a:r>
              <a:rPr lang="en-US" sz="2865" dirty="0">
                <a:solidFill>
                  <a:srgbClr val="000000"/>
                </a:solidFill>
                <a:latin typeface="Poppins"/>
              </a:rPr>
              <a:t> </a:t>
            </a:r>
            <a:r>
              <a:rPr lang="en-US" sz="2865" dirty="0" err="1">
                <a:solidFill>
                  <a:srgbClr val="000000"/>
                </a:solidFill>
                <a:latin typeface="Poppins"/>
              </a:rPr>
              <a:t>pembimbing</a:t>
            </a:r>
            <a:r>
              <a:rPr lang="en-US" sz="2865" dirty="0">
                <a:solidFill>
                  <a:srgbClr val="000000"/>
                </a:solidFill>
                <a:latin typeface="Poppins"/>
              </a:rPr>
              <a:t> </a:t>
            </a:r>
            <a:r>
              <a:rPr lang="en-US" sz="2865" dirty="0" err="1">
                <a:solidFill>
                  <a:srgbClr val="000000"/>
                </a:solidFill>
                <a:latin typeface="Poppins"/>
              </a:rPr>
              <a:t>skripsi</a:t>
            </a:r>
            <a:r>
              <a:rPr lang="en-US" sz="2865" dirty="0">
                <a:solidFill>
                  <a:srgbClr val="000000"/>
                </a:solidFill>
                <a:latin typeface="Poppins"/>
              </a:rPr>
              <a:t>).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68875" y="1508011"/>
            <a:ext cx="14551282" cy="9277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7139"/>
              </a:lnSpc>
            </a:pPr>
            <a:r>
              <a:rPr lang="en-US" sz="5100" dirty="0">
                <a:solidFill>
                  <a:srgbClr val="051D40"/>
                </a:solidFill>
                <a:latin typeface="Poppins Ultra-Bold"/>
              </a:rPr>
              <a:t>SYARAT ADMINISTRASI SIDANG SKRIPSI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416775" y="303847"/>
            <a:ext cx="3526911" cy="724853"/>
            <a:chOff x="0" y="0"/>
            <a:chExt cx="4702549" cy="966470"/>
          </a:xfrm>
        </p:grpSpPr>
        <p:sp>
          <p:nvSpPr>
            <p:cNvPr id="7" name="TextBox 7"/>
            <p:cNvSpPr txBox="1"/>
            <p:nvPr/>
          </p:nvSpPr>
          <p:spPr>
            <a:xfrm>
              <a:off x="1078837" y="163536"/>
              <a:ext cx="3623712" cy="6287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689"/>
                </a:lnSpc>
              </a:pPr>
              <a:r>
                <a:rPr lang="en-US" sz="1898">
                  <a:solidFill>
                    <a:srgbClr val="051D40"/>
                  </a:solidFill>
                  <a:latin typeface="Poppins Ultra-Bold"/>
                </a:rPr>
                <a:t>Program Studi </a:t>
              </a:r>
            </a:p>
            <a:p>
              <a:pPr>
                <a:lnSpc>
                  <a:spcPts val="1689"/>
                </a:lnSpc>
              </a:pPr>
              <a:r>
                <a:rPr lang="en-US" sz="1898">
                  <a:solidFill>
                    <a:srgbClr val="051D40"/>
                  </a:solidFill>
                  <a:latin typeface="Poppins Ultra-Bold"/>
                </a:rPr>
                <a:t>Teknik Industri UMM</a:t>
              </a:r>
            </a:p>
          </p:txBody>
        </p:sp>
        <p:sp>
          <p:nvSpPr>
            <p:cNvPr id="8" name="Freeform 8"/>
            <p:cNvSpPr/>
            <p:nvPr/>
          </p:nvSpPr>
          <p:spPr>
            <a:xfrm>
              <a:off x="0" y="0"/>
              <a:ext cx="966470" cy="966470"/>
            </a:xfrm>
            <a:custGeom>
              <a:avLst/>
              <a:gdLst/>
              <a:ahLst/>
              <a:cxnLst/>
              <a:rect l="l" t="t" r="r" b="b"/>
              <a:pathLst>
                <a:path w="966470" h="966470">
                  <a:moveTo>
                    <a:pt x="0" y="0"/>
                  </a:moveTo>
                  <a:lnTo>
                    <a:pt x="966470" y="0"/>
                  </a:lnTo>
                  <a:lnTo>
                    <a:pt x="966470" y="966470"/>
                  </a:lnTo>
                  <a:lnTo>
                    <a:pt x="0" y="96647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ID"/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8730896" y="5600700"/>
            <a:ext cx="736998" cy="0"/>
          </a:xfrm>
          <a:prstGeom prst="line">
            <a:avLst/>
          </a:prstGeom>
          <a:ln w="114300" cap="flat">
            <a:solidFill>
              <a:srgbClr val="051D4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ID"/>
          </a:p>
        </p:txBody>
      </p:sp>
      <p:grpSp>
        <p:nvGrpSpPr>
          <p:cNvPr id="15" name="Group 15"/>
          <p:cNvGrpSpPr/>
          <p:nvPr/>
        </p:nvGrpSpPr>
        <p:grpSpPr>
          <a:xfrm>
            <a:off x="0" y="6092684"/>
            <a:ext cx="18288000" cy="4194315"/>
            <a:chOff x="0" y="0"/>
            <a:chExt cx="2271125" cy="1671738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2271125" cy="1671738"/>
            </a:xfrm>
            <a:custGeom>
              <a:avLst/>
              <a:gdLst/>
              <a:ahLst/>
              <a:cxnLst/>
              <a:rect l="l" t="t" r="r" b="b"/>
              <a:pathLst>
                <a:path w="2271125" h="1671738">
                  <a:moveTo>
                    <a:pt x="44890" y="0"/>
                  </a:moveTo>
                  <a:lnTo>
                    <a:pt x="2226235" y="0"/>
                  </a:lnTo>
                  <a:cubicBezTo>
                    <a:pt x="2238141" y="0"/>
                    <a:pt x="2249559" y="4729"/>
                    <a:pt x="2257977" y="13148"/>
                  </a:cubicBezTo>
                  <a:cubicBezTo>
                    <a:pt x="2266396" y="21567"/>
                    <a:pt x="2271125" y="32985"/>
                    <a:pt x="2271125" y="44890"/>
                  </a:cubicBezTo>
                  <a:lnTo>
                    <a:pt x="2271125" y="1626848"/>
                  </a:lnTo>
                  <a:cubicBezTo>
                    <a:pt x="2271125" y="1638754"/>
                    <a:pt x="2266396" y="1650172"/>
                    <a:pt x="2257977" y="1658590"/>
                  </a:cubicBezTo>
                  <a:cubicBezTo>
                    <a:pt x="2249559" y="1667009"/>
                    <a:pt x="2238141" y="1671738"/>
                    <a:pt x="2226235" y="1671738"/>
                  </a:cubicBezTo>
                  <a:lnTo>
                    <a:pt x="44890" y="1671738"/>
                  </a:lnTo>
                  <a:cubicBezTo>
                    <a:pt x="32985" y="1671738"/>
                    <a:pt x="21567" y="1667009"/>
                    <a:pt x="13148" y="1658590"/>
                  </a:cubicBezTo>
                  <a:cubicBezTo>
                    <a:pt x="4729" y="1650172"/>
                    <a:pt x="0" y="1638754"/>
                    <a:pt x="0" y="1626848"/>
                  </a:cubicBezTo>
                  <a:lnTo>
                    <a:pt x="0" y="44890"/>
                  </a:lnTo>
                  <a:cubicBezTo>
                    <a:pt x="0" y="32985"/>
                    <a:pt x="4729" y="21567"/>
                    <a:pt x="13148" y="13148"/>
                  </a:cubicBezTo>
                  <a:cubicBezTo>
                    <a:pt x="21567" y="4729"/>
                    <a:pt x="32985" y="0"/>
                    <a:pt x="44890" y="0"/>
                  </a:cubicBezTo>
                  <a:close/>
                </a:path>
              </a:pathLst>
            </a:custGeom>
            <a:solidFill>
              <a:srgbClr val="FEBE01"/>
            </a:solidFill>
          </p:spPr>
          <p:txBody>
            <a:bodyPr/>
            <a:lstStyle/>
            <a:p>
              <a:endParaRPr lang="en-ID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45" name="Group 45"/>
          <p:cNvGrpSpPr/>
          <p:nvPr/>
        </p:nvGrpSpPr>
        <p:grpSpPr>
          <a:xfrm rot="1607643">
            <a:off x="-565372" y="-1146320"/>
            <a:ext cx="1616820" cy="6261544"/>
            <a:chOff x="0" y="0"/>
            <a:chExt cx="377307" cy="1461218"/>
          </a:xfrm>
        </p:grpSpPr>
        <p:sp>
          <p:nvSpPr>
            <p:cNvPr id="46" name="Freeform 46"/>
            <p:cNvSpPr/>
            <p:nvPr/>
          </p:nvSpPr>
          <p:spPr>
            <a:xfrm>
              <a:off x="0" y="0"/>
              <a:ext cx="377307" cy="1461218"/>
            </a:xfrm>
            <a:custGeom>
              <a:avLst/>
              <a:gdLst/>
              <a:ahLst/>
              <a:cxnLst/>
              <a:rect l="l" t="t" r="r" b="b"/>
              <a:pathLst>
                <a:path w="377307" h="1461218">
                  <a:moveTo>
                    <a:pt x="0" y="0"/>
                  </a:moveTo>
                  <a:lnTo>
                    <a:pt x="377307" y="0"/>
                  </a:lnTo>
                  <a:lnTo>
                    <a:pt x="377307" y="1461218"/>
                  </a:lnTo>
                  <a:lnTo>
                    <a:pt x="0" y="1461218"/>
                  </a:lnTo>
                  <a:lnTo>
                    <a:pt x="0" y="0"/>
                  </a:lnTo>
                </a:path>
              </a:pathLst>
            </a:custGeom>
            <a:solidFill>
              <a:srgbClr val="051D40"/>
            </a:solidFill>
          </p:spPr>
          <p:txBody>
            <a:bodyPr/>
            <a:lstStyle/>
            <a:p>
              <a:endParaRPr lang="en-ID"/>
            </a:p>
          </p:txBody>
        </p:sp>
        <p:sp>
          <p:nvSpPr>
            <p:cNvPr id="47" name="TextBox 4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48" name="Group 48"/>
          <p:cNvGrpSpPr/>
          <p:nvPr/>
        </p:nvGrpSpPr>
        <p:grpSpPr>
          <a:xfrm rot="8695888">
            <a:off x="16510340" y="-2228409"/>
            <a:ext cx="1570351" cy="6081579"/>
            <a:chOff x="0" y="0"/>
            <a:chExt cx="377307" cy="1461218"/>
          </a:xfrm>
        </p:grpSpPr>
        <p:sp>
          <p:nvSpPr>
            <p:cNvPr id="49" name="Freeform 49"/>
            <p:cNvSpPr/>
            <p:nvPr/>
          </p:nvSpPr>
          <p:spPr>
            <a:xfrm>
              <a:off x="0" y="0"/>
              <a:ext cx="377307" cy="1461218"/>
            </a:xfrm>
            <a:custGeom>
              <a:avLst/>
              <a:gdLst/>
              <a:ahLst/>
              <a:cxnLst/>
              <a:rect l="l" t="t" r="r" b="b"/>
              <a:pathLst>
                <a:path w="377307" h="1461218">
                  <a:moveTo>
                    <a:pt x="0" y="0"/>
                  </a:moveTo>
                  <a:lnTo>
                    <a:pt x="377307" y="0"/>
                  </a:lnTo>
                  <a:lnTo>
                    <a:pt x="377307" y="1461218"/>
                  </a:lnTo>
                  <a:lnTo>
                    <a:pt x="0" y="1461218"/>
                  </a:lnTo>
                  <a:lnTo>
                    <a:pt x="0" y="0"/>
                  </a:lnTo>
                </a:path>
              </a:pathLst>
            </a:custGeom>
            <a:solidFill>
              <a:srgbClr val="051D40"/>
            </a:solidFill>
          </p:spPr>
          <p:txBody>
            <a:bodyPr/>
            <a:lstStyle/>
            <a:p>
              <a:endParaRPr lang="en-ID"/>
            </a:p>
          </p:txBody>
        </p:sp>
        <p:sp>
          <p:nvSpPr>
            <p:cNvPr id="50" name="TextBox 50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1" name="Group 51"/>
          <p:cNvGrpSpPr/>
          <p:nvPr/>
        </p:nvGrpSpPr>
        <p:grpSpPr>
          <a:xfrm rot="2807877">
            <a:off x="-267783" y="-1538495"/>
            <a:ext cx="1616820" cy="3482973"/>
            <a:chOff x="0" y="0"/>
            <a:chExt cx="377307" cy="812800"/>
          </a:xfrm>
        </p:grpSpPr>
        <p:sp>
          <p:nvSpPr>
            <p:cNvPr id="52" name="Freeform 52"/>
            <p:cNvSpPr/>
            <p:nvPr/>
          </p:nvSpPr>
          <p:spPr>
            <a:xfrm>
              <a:off x="0" y="0"/>
              <a:ext cx="377307" cy="812800"/>
            </a:xfrm>
            <a:custGeom>
              <a:avLst/>
              <a:gdLst/>
              <a:ahLst/>
              <a:cxnLst/>
              <a:rect l="l" t="t" r="r" b="b"/>
              <a:pathLst>
                <a:path w="377307" h="812800">
                  <a:moveTo>
                    <a:pt x="0" y="0"/>
                  </a:moveTo>
                  <a:lnTo>
                    <a:pt x="377307" y="0"/>
                  </a:lnTo>
                  <a:lnTo>
                    <a:pt x="377307" y="812800"/>
                  </a:lnTo>
                  <a:lnTo>
                    <a:pt x="0" y="812800"/>
                  </a:lnTo>
                  <a:lnTo>
                    <a:pt x="0" y="0"/>
                  </a:lnTo>
                </a:path>
              </a:pathLst>
            </a:custGeom>
            <a:solidFill>
              <a:srgbClr val="FEBE01"/>
            </a:solidFill>
          </p:spPr>
          <p:txBody>
            <a:bodyPr/>
            <a:lstStyle/>
            <a:p>
              <a:endParaRPr lang="en-ID"/>
            </a:p>
          </p:txBody>
        </p:sp>
        <p:sp>
          <p:nvSpPr>
            <p:cNvPr id="53" name="TextBox 53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4" name="Group 54"/>
          <p:cNvGrpSpPr/>
          <p:nvPr/>
        </p:nvGrpSpPr>
        <p:grpSpPr>
          <a:xfrm rot="9896122">
            <a:off x="17735564" y="-1050369"/>
            <a:ext cx="1570351" cy="4646749"/>
            <a:chOff x="0" y="0"/>
            <a:chExt cx="377307" cy="1116472"/>
          </a:xfrm>
        </p:grpSpPr>
        <p:sp>
          <p:nvSpPr>
            <p:cNvPr id="55" name="Freeform 55"/>
            <p:cNvSpPr/>
            <p:nvPr/>
          </p:nvSpPr>
          <p:spPr>
            <a:xfrm>
              <a:off x="0" y="0"/>
              <a:ext cx="377307" cy="1116472"/>
            </a:xfrm>
            <a:custGeom>
              <a:avLst/>
              <a:gdLst/>
              <a:ahLst/>
              <a:cxnLst/>
              <a:rect l="l" t="t" r="r" b="b"/>
              <a:pathLst>
                <a:path w="377307" h="1116472">
                  <a:moveTo>
                    <a:pt x="0" y="0"/>
                  </a:moveTo>
                  <a:lnTo>
                    <a:pt x="377307" y="0"/>
                  </a:lnTo>
                  <a:lnTo>
                    <a:pt x="377307" y="1116472"/>
                  </a:lnTo>
                  <a:lnTo>
                    <a:pt x="0" y="1116472"/>
                  </a:lnTo>
                  <a:lnTo>
                    <a:pt x="0" y="0"/>
                  </a:lnTo>
                </a:path>
              </a:pathLst>
            </a:custGeom>
            <a:solidFill>
              <a:srgbClr val="FEBE01"/>
            </a:solidFill>
          </p:spPr>
          <p:txBody>
            <a:bodyPr/>
            <a:lstStyle/>
            <a:p>
              <a:endParaRPr lang="en-ID"/>
            </a:p>
          </p:txBody>
        </p:sp>
        <p:sp>
          <p:nvSpPr>
            <p:cNvPr id="56" name="TextBox 56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7" name="TextBox 57"/>
          <p:cNvSpPr txBox="1"/>
          <p:nvPr/>
        </p:nvSpPr>
        <p:spPr>
          <a:xfrm>
            <a:off x="1198049" y="4275432"/>
            <a:ext cx="15802692" cy="10232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399"/>
              </a:lnSpc>
            </a:pPr>
            <a:r>
              <a:rPr lang="en-US" sz="5999" dirty="0" err="1">
                <a:solidFill>
                  <a:srgbClr val="051D40"/>
                </a:solidFill>
                <a:latin typeface="Poppins Ultra-Bold"/>
              </a:rPr>
              <a:t>Prosedur</a:t>
            </a:r>
            <a:r>
              <a:rPr lang="en-US" sz="5999" dirty="0">
                <a:solidFill>
                  <a:srgbClr val="051D40"/>
                </a:solidFill>
                <a:latin typeface="Poppins Ultra-Bold"/>
              </a:rPr>
              <a:t> </a:t>
            </a:r>
            <a:r>
              <a:rPr lang="en-US" sz="5999" dirty="0" err="1">
                <a:solidFill>
                  <a:srgbClr val="051D40"/>
                </a:solidFill>
                <a:latin typeface="Poppins Ultra-Bold"/>
              </a:rPr>
              <a:t>Pendaftaran</a:t>
            </a:r>
            <a:r>
              <a:rPr lang="en-US" sz="5999" dirty="0">
                <a:solidFill>
                  <a:srgbClr val="051D40"/>
                </a:solidFill>
                <a:latin typeface="Poppins Ultra-Bold"/>
              </a:rPr>
              <a:t> di SIM-TA</a:t>
            </a:r>
          </a:p>
        </p:txBody>
      </p:sp>
      <p:grpSp>
        <p:nvGrpSpPr>
          <p:cNvPr id="64" name="Group 64"/>
          <p:cNvGrpSpPr/>
          <p:nvPr/>
        </p:nvGrpSpPr>
        <p:grpSpPr>
          <a:xfrm>
            <a:off x="7304344" y="543660"/>
            <a:ext cx="3526911" cy="724853"/>
            <a:chOff x="0" y="0"/>
            <a:chExt cx="4702549" cy="966470"/>
          </a:xfrm>
        </p:grpSpPr>
        <p:sp>
          <p:nvSpPr>
            <p:cNvPr id="65" name="TextBox 65"/>
            <p:cNvSpPr txBox="1"/>
            <p:nvPr/>
          </p:nvSpPr>
          <p:spPr>
            <a:xfrm>
              <a:off x="1078837" y="163536"/>
              <a:ext cx="3623712" cy="6287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689"/>
                </a:lnSpc>
              </a:pPr>
              <a:r>
                <a:rPr lang="en-US" sz="1898" dirty="0">
                  <a:solidFill>
                    <a:srgbClr val="051D40"/>
                  </a:solidFill>
                  <a:latin typeface="Poppins Ultra-Bold"/>
                </a:rPr>
                <a:t>Program </a:t>
              </a:r>
              <a:r>
                <a:rPr lang="en-US" sz="1898" dirty="0" err="1">
                  <a:solidFill>
                    <a:srgbClr val="051D40"/>
                  </a:solidFill>
                  <a:latin typeface="Poppins Ultra-Bold"/>
                </a:rPr>
                <a:t>Studi</a:t>
              </a:r>
              <a:r>
                <a:rPr lang="en-US" sz="1898" dirty="0">
                  <a:solidFill>
                    <a:srgbClr val="051D40"/>
                  </a:solidFill>
                  <a:latin typeface="Poppins Ultra-Bold"/>
                </a:rPr>
                <a:t> </a:t>
              </a:r>
            </a:p>
            <a:p>
              <a:pPr>
                <a:lnSpc>
                  <a:spcPts val="1689"/>
                </a:lnSpc>
              </a:pPr>
              <a:r>
                <a:rPr lang="en-US" sz="1898" dirty="0">
                  <a:solidFill>
                    <a:srgbClr val="051D40"/>
                  </a:solidFill>
                  <a:latin typeface="Poppins Ultra-Bold"/>
                </a:rPr>
                <a:t>Teknik </a:t>
              </a:r>
              <a:r>
                <a:rPr lang="en-US" sz="1898" dirty="0" err="1">
                  <a:solidFill>
                    <a:srgbClr val="051D40"/>
                  </a:solidFill>
                  <a:latin typeface="Poppins Ultra-Bold"/>
                </a:rPr>
                <a:t>Industri</a:t>
              </a:r>
              <a:r>
                <a:rPr lang="en-US" sz="1898" dirty="0">
                  <a:solidFill>
                    <a:srgbClr val="051D40"/>
                  </a:solidFill>
                  <a:latin typeface="Poppins Ultra-Bold"/>
                </a:rPr>
                <a:t> UMM</a:t>
              </a:r>
            </a:p>
          </p:txBody>
        </p:sp>
        <p:sp>
          <p:nvSpPr>
            <p:cNvPr id="66" name="Freeform 66"/>
            <p:cNvSpPr/>
            <p:nvPr/>
          </p:nvSpPr>
          <p:spPr>
            <a:xfrm>
              <a:off x="0" y="0"/>
              <a:ext cx="966470" cy="966470"/>
            </a:xfrm>
            <a:custGeom>
              <a:avLst/>
              <a:gdLst/>
              <a:ahLst/>
              <a:cxnLst/>
              <a:rect l="l" t="t" r="r" b="b"/>
              <a:pathLst>
                <a:path w="966470" h="966470">
                  <a:moveTo>
                    <a:pt x="0" y="0"/>
                  </a:moveTo>
                  <a:lnTo>
                    <a:pt x="966470" y="0"/>
                  </a:lnTo>
                  <a:lnTo>
                    <a:pt x="966470" y="966470"/>
                  </a:lnTo>
                  <a:lnTo>
                    <a:pt x="0" y="96647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en-ID"/>
            </a:p>
          </p:txBody>
        </p:sp>
      </p:grpSp>
      <p:sp>
        <p:nvSpPr>
          <p:cNvPr id="67" name="TextBox 57">
            <a:extLst>
              <a:ext uri="{FF2B5EF4-FFF2-40B4-BE49-F238E27FC236}">
                <a16:creationId xmlns:a16="http://schemas.microsoft.com/office/drawing/2014/main" id="{6354E42E-BF3C-BE04-31F8-BAC4917005B2}"/>
              </a:ext>
            </a:extLst>
          </p:cNvPr>
          <p:cNvSpPr txBox="1"/>
          <p:nvPr/>
        </p:nvSpPr>
        <p:spPr>
          <a:xfrm>
            <a:off x="1198049" y="6669348"/>
            <a:ext cx="15802692" cy="10232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399"/>
              </a:lnSpc>
            </a:pPr>
            <a:r>
              <a:rPr lang="en-US" sz="5999" dirty="0" err="1">
                <a:solidFill>
                  <a:srgbClr val="051D40"/>
                </a:solidFill>
                <a:latin typeface="Poppins Ultra-Bold"/>
              </a:rPr>
              <a:t>Pendaftaran</a:t>
            </a:r>
            <a:r>
              <a:rPr lang="en-US" sz="5999" dirty="0">
                <a:solidFill>
                  <a:srgbClr val="051D40"/>
                </a:solidFill>
                <a:latin typeface="Poppins Ultra-Bold"/>
              </a:rPr>
              <a:t> </a:t>
            </a:r>
            <a:r>
              <a:rPr lang="en-US" sz="5999" dirty="0" err="1">
                <a:solidFill>
                  <a:srgbClr val="051D40"/>
                </a:solidFill>
                <a:latin typeface="Poppins Ultra-Bold"/>
              </a:rPr>
              <a:t>Skripsi</a:t>
            </a:r>
            <a:endParaRPr lang="en-US" sz="5999" dirty="0">
              <a:solidFill>
                <a:srgbClr val="051D40"/>
              </a:solidFill>
              <a:latin typeface="Poppins Ultra-Bold"/>
            </a:endParaRPr>
          </a:p>
        </p:txBody>
      </p:sp>
    </p:spTree>
    <p:extLst>
      <p:ext uri="{BB962C8B-B14F-4D97-AF65-F5344CB8AC3E}">
        <p14:creationId xmlns:p14="http://schemas.microsoft.com/office/powerpoint/2010/main" val="13289646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64">
            <a:extLst>
              <a:ext uri="{FF2B5EF4-FFF2-40B4-BE49-F238E27FC236}">
                <a16:creationId xmlns:a16="http://schemas.microsoft.com/office/drawing/2014/main" id="{B73E5996-24FD-46EC-7C80-CD046496218B}"/>
              </a:ext>
            </a:extLst>
          </p:cNvPr>
          <p:cNvGrpSpPr/>
          <p:nvPr/>
        </p:nvGrpSpPr>
        <p:grpSpPr>
          <a:xfrm>
            <a:off x="7304344" y="543660"/>
            <a:ext cx="3526911" cy="724853"/>
            <a:chOff x="0" y="0"/>
            <a:chExt cx="4702549" cy="966470"/>
          </a:xfrm>
        </p:grpSpPr>
        <p:sp>
          <p:nvSpPr>
            <p:cNvPr id="7" name="TextBox 65">
              <a:extLst>
                <a:ext uri="{FF2B5EF4-FFF2-40B4-BE49-F238E27FC236}">
                  <a16:creationId xmlns:a16="http://schemas.microsoft.com/office/drawing/2014/main" id="{B6500AD6-205E-9013-9263-6D849CD1C250}"/>
                </a:ext>
              </a:extLst>
            </p:cNvPr>
            <p:cNvSpPr txBox="1"/>
            <p:nvPr/>
          </p:nvSpPr>
          <p:spPr>
            <a:xfrm>
              <a:off x="1078837" y="163536"/>
              <a:ext cx="3623712" cy="6287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689"/>
                </a:lnSpc>
              </a:pPr>
              <a:r>
                <a:rPr lang="en-US" sz="1898" dirty="0">
                  <a:solidFill>
                    <a:srgbClr val="051D40"/>
                  </a:solidFill>
                  <a:latin typeface="Poppins Ultra-Bold"/>
                </a:rPr>
                <a:t>Program </a:t>
              </a:r>
              <a:r>
                <a:rPr lang="en-US" sz="1898" dirty="0" err="1">
                  <a:solidFill>
                    <a:srgbClr val="051D40"/>
                  </a:solidFill>
                  <a:latin typeface="Poppins Ultra-Bold"/>
                </a:rPr>
                <a:t>Studi</a:t>
              </a:r>
              <a:r>
                <a:rPr lang="en-US" sz="1898" dirty="0">
                  <a:solidFill>
                    <a:srgbClr val="051D40"/>
                  </a:solidFill>
                  <a:latin typeface="Poppins Ultra-Bold"/>
                </a:rPr>
                <a:t> </a:t>
              </a:r>
            </a:p>
            <a:p>
              <a:pPr>
                <a:lnSpc>
                  <a:spcPts val="1689"/>
                </a:lnSpc>
              </a:pPr>
              <a:r>
                <a:rPr lang="en-US" sz="1898" dirty="0">
                  <a:solidFill>
                    <a:srgbClr val="051D40"/>
                  </a:solidFill>
                  <a:latin typeface="Poppins Ultra-Bold"/>
                </a:rPr>
                <a:t>Teknik </a:t>
              </a:r>
              <a:r>
                <a:rPr lang="en-US" sz="1898" dirty="0" err="1">
                  <a:solidFill>
                    <a:srgbClr val="051D40"/>
                  </a:solidFill>
                  <a:latin typeface="Poppins Ultra-Bold"/>
                </a:rPr>
                <a:t>Industri</a:t>
              </a:r>
              <a:r>
                <a:rPr lang="en-US" sz="1898" dirty="0">
                  <a:solidFill>
                    <a:srgbClr val="051D40"/>
                  </a:solidFill>
                  <a:latin typeface="Poppins Ultra-Bold"/>
                </a:rPr>
                <a:t> UMM</a:t>
              </a:r>
            </a:p>
          </p:txBody>
        </p:sp>
        <p:sp>
          <p:nvSpPr>
            <p:cNvPr id="8" name="Freeform 66">
              <a:extLst>
                <a:ext uri="{FF2B5EF4-FFF2-40B4-BE49-F238E27FC236}">
                  <a16:creationId xmlns:a16="http://schemas.microsoft.com/office/drawing/2014/main" id="{E84CEC1D-33C0-0381-604D-71A5A31FAC74}"/>
                </a:ext>
              </a:extLst>
            </p:cNvPr>
            <p:cNvSpPr/>
            <p:nvPr/>
          </p:nvSpPr>
          <p:spPr>
            <a:xfrm>
              <a:off x="0" y="0"/>
              <a:ext cx="966470" cy="966470"/>
            </a:xfrm>
            <a:custGeom>
              <a:avLst/>
              <a:gdLst/>
              <a:ahLst/>
              <a:cxnLst/>
              <a:rect l="l" t="t" r="r" b="b"/>
              <a:pathLst>
                <a:path w="966470" h="966470">
                  <a:moveTo>
                    <a:pt x="0" y="0"/>
                  </a:moveTo>
                  <a:lnTo>
                    <a:pt x="966470" y="0"/>
                  </a:lnTo>
                  <a:lnTo>
                    <a:pt x="966470" y="966470"/>
                  </a:lnTo>
                  <a:lnTo>
                    <a:pt x="0" y="96647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en-ID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3E26E510-D46E-575F-1951-B6FA1D2E016B}"/>
              </a:ext>
            </a:extLst>
          </p:cNvPr>
          <p:cNvSpPr txBox="1"/>
          <p:nvPr/>
        </p:nvSpPr>
        <p:spPr>
          <a:xfrm>
            <a:off x="990600" y="1675063"/>
            <a:ext cx="16306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3200" dirty="0"/>
              <a:t>Buka </a:t>
            </a:r>
            <a:r>
              <a:rPr lang="en-US" sz="3200" dirty="0">
                <a:hlinkClick r:id="rId3"/>
              </a:rPr>
              <a:t>http://kuliah-ft.umm.ac.id/simta/</a:t>
            </a:r>
            <a:endParaRPr lang="en-US" sz="3200" dirty="0"/>
          </a:p>
          <a:p>
            <a:pPr marL="342900" indent="-342900">
              <a:buAutoNum type="arabicPeriod"/>
            </a:pPr>
            <a:r>
              <a:rPr lang="en-US" sz="3200" dirty="0"/>
              <a:t> Masukkan </a:t>
            </a:r>
            <a:r>
              <a:rPr lang="en-US" sz="3200" b="1" dirty="0"/>
              <a:t>Username (NIM) </a:t>
            </a:r>
            <a:r>
              <a:rPr lang="en-US" sz="3200" dirty="0"/>
              <a:t>dan</a:t>
            </a:r>
            <a:r>
              <a:rPr lang="en-US" sz="3200" b="1" dirty="0"/>
              <a:t> Password (PIC)</a:t>
            </a:r>
          </a:p>
          <a:p>
            <a:endParaRPr lang="en-ID" sz="32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E79C065-3809-7BB7-718E-3DD4BC5432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8708" y="2857500"/>
            <a:ext cx="10650584" cy="6885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8014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4">
            <a:extLst>
              <a:ext uri="{FF2B5EF4-FFF2-40B4-BE49-F238E27FC236}">
                <a16:creationId xmlns:a16="http://schemas.microsoft.com/office/drawing/2014/main" id="{B5308166-AAC5-B063-D775-FF8A35A6E25C}"/>
              </a:ext>
            </a:extLst>
          </p:cNvPr>
          <p:cNvGrpSpPr/>
          <p:nvPr/>
        </p:nvGrpSpPr>
        <p:grpSpPr>
          <a:xfrm>
            <a:off x="7304344" y="543660"/>
            <a:ext cx="3526911" cy="724853"/>
            <a:chOff x="0" y="0"/>
            <a:chExt cx="4702549" cy="966470"/>
          </a:xfrm>
        </p:grpSpPr>
        <p:sp>
          <p:nvSpPr>
            <p:cNvPr id="5" name="TextBox 65">
              <a:extLst>
                <a:ext uri="{FF2B5EF4-FFF2-40B4-BE49-F238E27FC236}">
                  <a16:creationId xmlns:a16="http://schemas.microsoft.com/office/drawing/2014/main" id="{5DA4AE22-B7EF-3D04-5BCC-AB9A4976ACAA}"/>
                </a:ext>
              </a:extLst>
            </p:cNvPr>
            <p:cNvSpPr txBox="1"/>
            <p:nvPr/>
          </p:nvSpPr>
          <p:spPr>
            <a:xfrm>
              <a:off x="1078837" y="163536"/>
              <a:ext cx="3623712" cy="6287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689"/>
                </a:lnSpc>
              </a:pPr>
              <a:r>
                <a:rPr lang="en-US" sz="1898" dirty="0">
                  <a:solidFill>
                    <a:srgbClr val="051D40"/>
                  </a:solidFill>
                  <a:latin typeface="Poppins Ultra-Bold"/>
                </a:rPr>
                <a:t>Program </a:t>
              </a:r>
              <a:r>
                <a:rPr lang="en-US" sz="1898" dirty="0" err="1">
                  <a:solidFill>
                    <a:srgbClr val="051D40"/>
                  </a:solidFill>
                  <a:latin typeface="Poppins Ultra-Bold"/>
                </a:rPr>
                <a:t>Studi</a:t>
              </a:r>
              <a:r>
                <a:rPr lang="en-US" sz="1898" dirty="0">
                  <a:solidFill>
                    <a:srgbClr val="051D40"/>
                  </a:solidFill>
                  <a:latin typeface="Poppins Ultra-Bold"/>
                </a:rPr>
                <a:t> </a:t>
              </a:r>
            </a:p>
            <a:p>
              <a:pPr>
                <a:lnSpc>
                  <a:spcPts val="1689"/>
                </a:lnSpc>
              </a:pPr>
              <a:r>
                <a:rPr lang="en-US" sz="1898" dirty="0">
                  <a:solidFill>
                    <a:srgbClr val="051D40"/>
                  </a:solidFill>
                  <a:latin typeface="Poppins Ultra-Bold"/>
                </a:rPr>
                <a:t>Teknik </a:t>
              </a:r>
              <a:r>
                <a:rPr lang="en-US" sz="1898" dirty="0" err="1">
                  <a:solidFill>
                    <a:srgbClr val="051D40"/>
                  </a:solidFill>
                  <a:latin typeface="Poppins Ultra-Bold"/>
                </a:rPr>
                <a:t>Industri</a:t>
              </a:r>
              <a:r>
                <a:rPr lang="en-US" sz="1898" dirty="0">
                  <a:solidFill>
                    <a:srgbClr val="051D40"/>
                  </a:solidFill>
                  <a:latin typeface="Poppins Ultra-Bold"/>
                </a:rPr>
                <a:t> UMM</a:t>
              </a:r>
            </a:p>
          </p:txBody>
        </p:sp>
        <p:sp>
          <p:nvSpPr>
            <p:cNvPr id="6" name="Freeform 66">
              <a:extLst>
                <a:ext uri="{FF2B5EF4-FFF2-40B4-BE49-F238E27FC236}">
                  <a16:creationId xmlns:a16="http://schemas.microsoft.com/office/drawing/2014/main" id="{F8611363-46DD-7599-F59A-802ED4CBCE9E}"/>
                </a:ext>
              </a:extLst>
            </p:cNvPr>
            <p:cNvSpPr/>
            <p:nvPr/>
          </p:nvSpPr>
          <p:spPr>
            <a:xfrm>
              <a:off x="0" y="0"/>
              <a:ext cx="966470" cy="966470"/>
            </a:xfrm>
            <a:custGeom>
              <a:avLst/>
              <a:gdLst/>
              <a:ahLst/>
              <a:cxnLst/>
              <a:rect l="l" t="t" r="r" b="b"/>
              <a:pathLst>
                <a:path w="966470" h="966470">
                  <a:moveTo>
                    <a:pt x="0" y="0"/>
                  </a:moveTo>
                  <a:lnTo>
                    <a:pt x="966470" y="0"/>
                  </a:lnTo>
                  <a:lnTo>
                    <a:pt x="966470" y="966470"/>
                  </a:lnTo>
                  <a:lnTo>
                    <a:pt x="0" y="96647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en-ID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5240C06D-C5BE-12EA-1A29-1C74BAB5AA2B}"/>
              </a:ext>
            </a:extLst>
          </p:cNvPr>
          <p:cNvSpPr txBox="1"/>
          <p:nvPr/>
        </p:nvSpPr>
        <p:spPr>
          <a:xfrm>
            <a:off x="990600" y="1675063"/>
            <a:ext cx="16306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/>
              <a:t>3. </a:t>
            </a:r>
            <a:r>
              <a:rPr lang="en-US" sz="3200" dirty="0" err="1"/>
              <a:t>Setelah</a:t>
            </a:r>
            <a:r>
              <a:rPr lang="en-US" sz="3200" dirty="0"/>
              <a:t> </a:t>
            </a:r>
            <a:r>
              <a:rPr lang="en-US" sz="3200" dirty="0" err="1"/>
              <a:t>masuk</a:t>
            </a:r>
            <a:r>
              <a:rPr lang="en-US" sz="3200" dirty="0"/>
              <a:t> </a:t>
            </a:r>
            <a:r>
              <a:rPr lang="en-US" sz="3200" dirty="0" err="1"/>
              <a:t>ke</a:t>
            </a:r>
            <a:r>
              <a:rPr lang="en-US" sz="3200" dirty="0"/>
              <a:t> web SIM-TA, </a:t>
            </a:r>
            <a:r>
              <a:rPr lang="en-US" sz="3200" dirty="0" err="1"/>
              <a:t>Klik</a:t>
            </a:r>
            <a:r>
              <a:rPr lang="en-US" sz="3200" dirty="0"/>
              <a:t> </a:t>
            </a:r>
            <a:r>
              <a:rPr lang="en-US" sz="3200" b="1" dirty="0" err="1"/>
              <a:t>Pengajuan</a:t>
            </a:r>
            <a:r>
              <a:rPr lang="en-US" sz="3200" b="1" dirty="0"/>
              <a:t> </a:t>
            </a:r>
            <a:r>
              <a:rPr lang="en-US" sz="3200" b="1" dirty="0" err="1"/>
              <a:t>Judul</a:t>
            </a:r>
            <a:r>
              <a:rPr lang="en-US" sz="3200" b="1" dirty="0"/>
              <a:t> </a:t>
            </a:r>
            <a:r>
              <a:rPr lang="en-US" sz="3200" b="1" dirty="0" err="1"/>
              <a:t>Skripsi</a:t>
            </a:r>
            <a:r>
              <a:rPr lang="en-US" sz="3200" b="1" dirty="0"/>
              <a:t> </a:t>
            </a:r>
            <a:r>
              <a:rPr lang="en-US" sz="3200" dirty="0" err="1"/>
              <a:t>kemudian</a:t>
            </a:r>
            <a:r>
              <a:rPr lang="en-US" sz="3200" dirty="0"/>
              <a:t> </a:t>
            </a:r>
            <a:r>
              <a:rPr lang="en-US" sz="3200" b="1" dirty="0" err="1"/>
              <a:t>Klik</a:t>
            </a:r>
            <a:r>
              <a:rPr lang="en-US" sz="3200" b="1" dirty="0"/>
              <a:t> </a:t>
            </a:r>
            <a:r>
              <a:rPr lang="en-US" sz="3200" b="1" dirty="0" err="1"/>
              <a:t>Pengajuan</a:t>
            </a:r>
            <a:r>
              <a:rPr lang="en-US" sz="3200" b="1" dirty="0"/>
              <a:t>/</a:t>
            </a:r>
            <a:r>
              <a:rPr lang="en-US" sz="3200" b="1" dirty="0" err="1"/>
              <a:t>Pendaftaran</a:t>
            </a:r>
            <a:r>
              <a:rPr lang="en-US" sz="3200" b="1" dirty="0"/>
              <a:t> </a:t>
            </a:r>
            <a:r>
              <a:rPr lang="en-US" sz="3200" b="1" dirty="0" err="1"/>
              <a:t>Skripsi</a:t>
            </a:r>
            <a:r>
              <a:rPr lang="en-US" sz="3200" b="1" dirty="0"/>
              <a:t> </a:t>
            </a:r>
          </a:p>
          <a:p>
            <a:endParaRPr lang="en-ID" sz="32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B6119E9-A838-3F71-7EAB-FD7873DB24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1463" y="3164708"/>
            <a:ext cx="14401800" cy="6455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162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DFAEAFF-68D9-162B-655C-4D8073E856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5900" y="2324100"/>
            <a:ext cx="15316200" cy="7721486"/>
          </a:xfrm>
          <a:prstGeom prst="rect">
            <a:avLst/>
          </a:prstGeom>
        </p:spPr>
      </p:pic>
      <p:grpSp>
        <p:nvGrpSpPr>
          <p:cNvPr id="4" name="Group 64">
            <a:extLst>
              <a:ext uri="{FF2B5EF4-FFF2-40B4-BE49-F238E27FC236}">
                <a16:creationId xmlns:a16="http://schemas.microsoft.com/office/drawing/2014/main" id="{E2708D50-D5BB-93B7-B6F6-0FB9EBF3D132}"/>
              </a:ext>
            </a:extLst>
          </p:cNvPr>
          <p:cNvGrpSpPr/>
          <p:nvPr/>
        </p:nvGrpSpPr>
        <p:grpSpPr>
          <a:xfrm>
            <a:off x="7388620" y="405849"/>
            <a:ext cx="3431781" cy="724853"/>
            <a:chOff x="112368" y="-5329"/>
            <a:chExt cx="4575709" cy="966470"/>
          </a:xfrm>
        </p:grpSpPr>
        <p:sp>
          <p:nvSpPr>
            <p:cNvPr id="5" name="TextBox 65">
              <a:extLst>
                <a:ext uri="{FF2B5EF4-FFF2-40B4-BE49-F238E27FC236}">
                  <a16:creationId xmlns:a16="http://schemas.microsoft.com/office/drawing/2014/main" id="{7538F02D-C62B-85D2-6F81-77C955963947}"/>
                </a:ext>
              </a:extLst>
            </p:cNvPr>
            <p:cNvSpPr txBox="1"/>
            <p:nvPr/>
          </p:nvSpPr>
          <p:spPr>
            <a:xfrm>
              <a:off x="1078839" y="163536"/>
              <a:ext cx="3609238" cy="59956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1689"/>
                </a:lnSpc>
              </a:pPr>
              <a:r>
                <a:rPr lang="en-US" sz="1898" dirty="0">
                  <a:solidFill>
                    <a:srgbClr val="051D40"/>
                  </a:solidFill>
                  <a:latin typeface="Poppins Ultra-Bold"/>
                </a:rPr>
                <a:t>Program </a:t>
              </a:r>
              <a:r>
                <a:rPr lang="en-US" sz="1898" dirty="0" err="1">
                  <a:solidFill>
                    <a:srgbClr val="051D40"/>
                  </a:solidFill>
                  <a:latin typeface="Poppins Ultra-Bold"/>
                </a:rPr>
                <a:t>Studi</a:t>
              </a:r>
              <a:r>
                <a:rPr lang="en-US" sz="1898" dirty="0">
                  <a:solidFill>
                    <a:srgbClr val="051D40"/>
                  </a:solidFill>
                  <a:latin typeface="Poppins Ultra-Bold"/>
                </a:rPr>
                <a:t> </a:t>
              </a:r>
            </a:p>
            <a:p>
              <a:pPr>
                <a:lnSpc>
                  <a:spcPts val="1689"/>
                </a:lnSpc>
              </a:pPr>
              <a:r>
                <a:rPr lang="en-US" sz="1898" dirty="0">
                  <a:solidFill>
                    <a:srgbClr val="051D40"/>
                  </a:solidFill>
                  <a:latin typeface="Poppins Ultra-Bold"/>
                </a:rPr>
                <a:t>Teknik </a:t>
              </a:r>
              <a:r>
                <a:rPr lang="en-US" sz="1898" dirty="0" err="1">
                  <a:solidFill>
                    <a:srgbClr val="051D40"/>
                  </a:solidFill>
                  <a:latin typeface="Poppins Ultra-Bold"/>
                </a:rPr>
                <a:t>Industri</a:t>
              </a:r>
              <a:r>
                <a:rPr lang="en-US" sz="1898" dirty="0">
                  <a:solidFill>
                    <a:srgbClr val="051D40"/>
                  </a:solidFill>
                  <a:latin typeface="Poppins Ultra-Bold"/>
                </a:rPr>
                <a:t> UMM</a:t>
              </a:r>
            </a:p>
          </p:txBody>
        </p:sp>
        <p:sp>
          <p:nvSpPr>
            <p:cNvPr id="6" name="Freeform 66">
              <a:extLst>
                <a:ext uri="{FF2B5EF4-FFF2-40B4-BE49-F238E27FC236}">
                  <a16:creationId xmlns:a16="http://schemas.microsoft.com/office/drawing/2014/main" id="{3A7E6490-A2FA-50B9-8DA6-771BCA478715}"/>
                </a:ext>
              </a:extLst>
            </p:cNvPr>
            <p:cNvSpPr/>
            <p:nvPr/>
          </p:nvSpPr>
          <p:spPr>
            <a:xfrm>
              <a:off x="112368" y="-5329"/>
              <a:ext cx="966470" cy="966470"/>
            </a:xfrm>
            <a:custGeom>
              <a:avLst/>
              <a:gdLst/>
              <a:ahLst/>
              <a:cxnLst/>
              <a:rect l="l" t="t" r="r" b="b"/>
              <a:pathLst>
                <a:path w="966470" h="966470">
                  <a:moveTo>
                    <a:pt x="0" y="0"/>
                  </a:moveTo>
                  <a:lnTo>
                    <a:pt x="966470" y="0"/>
                  </a:lnTo>
                  <a:lnTo>
                    <a:pt x="966470" y="966470"/>
                  </a:lnTo>
                  <a:lnTo>
                    <a:pt x="0" y="96647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n-ID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743DC411-D8C4-0CE2-36AA-01F3E32D0509}"/>
              </a:ext>
            </a:extLst>
          </p:cNvPr>
          <p:cNvSpPr txBox="1"/>
          <p:nvPr/>
        </p:nvSpPr>
        <p:spPr>
          <a:xfrm>
            <a:off x="990600" y="1137867"/>
            <a:ext cx="1630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/>
              <a:t>3. </a:t>
            </a:r>
            <a:r>
              <a:rPr lang="en-US" sz="3200" dirty="0" err="1"/>
              <a:t>Isikan</a:t>
            </a:r>
            <a:r>
              <a:rPr lang="en-US" sz="3200" dirty="0"/>
              <a:t> data- data </a:t>
            </a:r>
            <a:r>
              <a:rPr lang="en-US" sz="3200" dirty="0" err="1"/>
              <a:t>pengajuan</a:t>
            </a:r>
            <a:r>
              <a:rPr lang="en-US" sz="3200" dirty="0"/>
              <a:t> </a:t>
            </a:r>
            <a:r>
              <a:rPr lang="en-US" sz="3200" dirty="0" err="1"/>
              <a:t>skripsi</a:t>
            </a:r>
            <a:r>
              <a:rPr lang="en-US" sz="3200" dirty="0"/>
              <a:t> </a:t>
            </a:r>
            <a:endParaRPr lang="en-ID" sz="3200" dirty="0"/>
          </a:p>
        </p:txBody>
      </p:sp>
    </p:spTree>
    <p:extLst>
      <p:ext uri="{BB962C8B-B14F-4D97-AF65-F5344CB8AC3E}">
        <p14:creationId xmlns:p14="http://schemas.microsoft.com/office/powerpoint/2010/main" val="15788397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2EBFBCA-F5C5-1D6E-DE0F-908E6FC51F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2247900"/>
            <a:ext cx="11506200" cy="7899493"/>
          </a:xfrm>
          <a:prstGeom prst="rect">
            <a:avLst/>
          </a:prstGeom>
        </p:spPr>
      </p:pic>
      <p:grpSp>
        <p:nvGrpSpPr>
          <p:cNvPr id="4" name="Group 64">
            <a:extLst>
              <a:ext uri="{FF2B5EF4-FFF2-40B4-BE49-F238E27FC236}">
                <a16:creationId xmlns:a16="http://schemas.microsoft.com/office/drawing/2014/main" id="{1DE6FB61-7A3E-D519-735D-000FCA3B2CF6}"/>
              </a:ext>
            </a:extLst>
          </p:cNvPr>
          <p:cNvGrpSpPr/>
          <p:nvPr/>
        </p:nvGrpSpPr>
        <p:grpSpPr>
          <a:xfrm>
            <a:off x="7304344" y="543660"/>
            <a:ext cx="3526911" cy="724853"/>
            <a:chOff x="0" y="0"/>
            <a:chExt cx="4702549" cy="966470"/>
          </a:xfrm>
        </p:grpSpPr>
        <p:sp>
          <p:nvSpPr>
            <p:cNvPr id="5" name="TextBox 65">
              <a:extLst>
                <a:ext uri="{FF2B5EF4-FFF2-40B4-BE49-F238E27FC236}">
                  <a16:creationId xmlns:a16="http://schemas.microsoft.com/office/drawing/2014/main" id="{6B1A6C2F-BEF0-1FE9-3BF4-186D4A6A1DDB}"/>
                </a:ext>
              </a:extLst>
            </p:cNvPr>
            <p:cNvSpPr txBox="1"/>
            <p:nvPr/>
          </p:nvSpPr>
          <p:spPr>
            <a:xfrm>
              <a:off x="1078837" y="163536"/>
              <a:ext cx="3623712" cy="6287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689"/>
                </a:lnSpc>
              </a:pPr>
              <a:r>
                <a:rPr lang="en-US" sz="1898" dirty="0">
                  <a:solidFill>
                    <a:srgbClr val="051D40"/>
                  </a:solidFill>
                  <a:latin typeface="Poppins Ultra-Bold"/>
                </a:rPr>
                <a:t>Program </a:t>
              </a:r>
              <a:r>
                <a:rPr lang="en-US" sz="1898" dirty="0" err="1">
                  <a:solidFill>
                    <a:srgbClr val="051D40"/>
                  </a:solidFill>
                  <a:latin typeface="Poppins Ultra-Bold"/>
                </a:rPr>
                <a:t>Studi</a:t>
              </a:r>
              <a:r>
                <a:rPr lang="en-US" sz="1898" dirty="0">
                  <a:solidFill>
                    <a:srgbClr val="051D40"/>
                  </a:solidFill>
                  <a:latin typeface="Poppins Ultra-Bold"/>
                </a:rPr>
                <a:t> </a:t>
              </a:r>
            </a:p>
            <a:p>
              <a:pPr>
                <a:lnSpc>
                  <a:spcPts val="1689"/>
                </a:lnSpc>
              </a:pPr>
              <a:r>
                <a:rPr lang="en-US" sz="1898" dirty="0">
                  <a:solidFill>
                    <a:srgbClr val="051D40"/>
                  </a:solidFill>
                  <a:latin typeface="Poppins Ultra-Bold"/>
                </a:rPr>
                <a:t>Teknik </a:t>
              </a:r>
              <a:r>
                <a:rPr lang="en-US" sz="1898" dirty="0" err="1">
                  <a:solidFill>
                    <a:srgbClr val="051D40"/>
                  </a:solidFill>
                  <a:latin typeface="Poppins Ultra-Bold"/>
                </a:rPr>
                <a:t>Industri</a:t>
              </a:r>
              <a:r>
                <a:rPr lang="en-US" sz="1898" dirty="0">
                  <a:solidFill>
                    <a:srgbClr val="051D40"/>
                  </a:solidFill>
                  <a:latin typeface="Poppins Ultra-Bold"/>
                </a:rPr>
                <a:t> UMM</a:t>
              </a:r>
            </a:p>
          </p:txBody>
        </p:sp>
        <p:sp>
          <p:nvSpPr>
            <p:cNvPr id="6" name="Freeform 66">
              <a:extLst>
                <a:ext uri="{FF2B5EF4-FFF2-40B4-BE49-F238E27FC236}">
                  <a16:creationId xmlns:a16="http://schemas.microsoft.com/office/drawing/2014/main" id="{6D23FA35-D1F2-9ED5-DFE1-2EEA5433FA9D}"/>
                </a:ext>
              </a:extLst>
            </p:cNvPr>
            <p:cNvSpPr/>
            <p:nvPr/>
          </p:nvSpPr>
          <p:spPr>
            <a:xfrm>
              <a:off x="0" y="0"/>
              <a:ext cx="966470" cy="966470"/>
            </a:xfrm>
            <a:custGeom>
              <a:avLst/>
              <a:gdLst/>
              <a:ahLst/>
              <a:cxnLst/>
              <a:rect l="l" t="t" r="r" b="b"/>
              <a:pathLst>
                <a:path w="966470" h="966470">
                  <a:moveTo>
                    <a:pt x="0" y="0"/>
                  </a:moveTo>
                  <a:lnTo>
                    <a:pt x="966470" y="0"/>
                  </a:lnTo>
                  <a:lnTo>
                    <a:pt x="966470" y="966470"/>
                  </a:lnTo>
                  <a:lnTo>
                    <a:pt x="0" y="96647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n-ID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6B68D1D6-6F91-6E33-EC6F-C0B415FDADC4}"/>
              </a:ext>
            </a:extLst>
          </p:cNvPr>
          <p:cNvSpPr txBox="1"/>
          <p:nvPr/>
        </p:nvSpPr>
        <p:spPr>
          <a:xfrm>
            <a:off x="990600" y="1332424"/>
            <a:ext cx="16306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/>
              <a:t>4. </a:t>
            </a:r>
            <a:r>
              <a:rPr lang="en-US" sz="3200" dirty="0" err="1"/>
              <a:t>Isikan</a:t>
            </a:r>
            <a:r>
              <a:rPr lang="en-US" sz="3200" dirty="0"/>
              <a:t> </a:t>
            </a:r>
            <a:r>
              <a:rPr lang="en-US" sz="3200" b="1" dirty="0"/>
              <a:t>Tema </a:t>
            </a:r>
            <a:r>
              <a:rPr lang="en-US" sz="3200" dirty="0" err="1"/>
              <a:t>sesuai</a:t>
            </a:r>
            <a:r>
              <a:rPr lang="en-US" sz="3200" dirty="0"/>
              <a:t> </a:t>
            </a:r>
            <a:r>
              <a:rPr lang="en-US" sz="3200" dirty="0" err="1"/>
              <a:t>bidang</a:t>
            </a:r>
            <a:r>
              <a:rPr lang="en-US" sz="3200" dirty="0"/>
              <a:t> </a:t>
            </a:r>
            <a:r>
              <a:rPr lang="en-US" sz="3200" dirty="0" err="1"/>
              <a:t>keahlian</a:t>
            </a:r>
            <a:r>
              <a:rPr lang="en-US" sz="3200" dirty="0"/>
              <a:t> dan </a:t>
            </a:r>
            <a:r>
              <a:rPr lang="en-US" sz="3200" b="1" dirty="0" err="1"/>
              <a:t>Judul</a:t>
            </a:r>
            <a:r>
              <a:rPr lang="en-US" sz="3200" b="1" dirty="0"/>
              <a:t> </a:t>
            </a:r>
            <a:r>
              <a:rPr lang="en-US" sz="3200" b="1" dirty="0" err="1"/>
              <a:t>Skripsi</a:t>
            </a:r>
            <a:endParaRPr lang="en-US" sz="3200" b="1" dirty="0"/>
          </a:p>
          <a:p>
            <a:endParaRPr lang="en-ID" sz="3200" dirty="0"/>
          </a:p>
        </p:txBody>
      </p:sp>
    </p:spTree>
    <p:extLst>
      <p:ext uri="{BB962C8B-B14F-4D97-AF65-F5344CB8AC3E}">
        <p14:creationId xmlns:p14="http://schemas.microsoft.com/office/powerpoint/2010/main" val="39949365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7960FDA-75EA-4E03-E1FE-53936377DB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2400300"/>
            <a:ext cx="12420600" cy="750225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5CA9049-1E81-6D39-09D2-AF205A26782F}"/>
              </a:ext>
            </a:extLst>
          </p:cNvPr>
          <p:cNvSpPr txBox="1"/>
          <p:nvPr/>
        </p:nvSpPr>
        <p:spPr>
          <a:xfrm>
            <a:off x="1663390" y="1409700"/>
            <a:ext cx="1449101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dirty="0"/>
              <a:t>5. Upload </a:t>
            </a:r>
            <a:r>
              <a:rPr lang="en-US" sz="2400" dirty="0" err="1"/>
              <a:t>Berkas</a:t>
            </a:r>
            <a:r>
              <a:rPr lang="en-US" sz="2400" dirty="0"/>
              <a:t> </a:t>
            </a:r>
            <a:r>
              <a:rPr lang="en-US" sz="2400" dirty="0" err="1"/>
              <a:t>Persyaratan</a:t>
            </a:r>
            <a:r>
              <a:rPr lang="en-US" sz="2400" dirty="0"/>
              <a:t> </a:t>
            </a:r>
            <a:r>
              <a:rPr lang="en-US" sz="2400" dirty="0" err="1"/>
              <a:t>Administrasi</a:t>
            </a:r>
            <a:r>
              <a:rPr lang="en-US" sz="2400" dirty="0"/>
              <a:t> </a:t>
            </a:r>
            <a:r>
              <a:rPr lang="en-US" sz="2400" dirty="0" err="1"/>
              <a:t>Berupa</a:t>
            </a:r>
            <a:r>
              <a:rPr lang="en-US" sz="2400" dirty="0"/>
              <a:t> </a:t>
            </a:r>
            <a:r>
              <a:rPr lang="en-US" sz="2400" b="1" dirty="0"/>
              <a:t>Link Google Drive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b="1" dirty="0"/>
              <a:t>Open </a:t>
            </a:r>
            <a:r>
              <a:rPr lang="en-US" sz="2400" b="1" dirty="0" err="1"/>
              <a:t>Akses</a:t>
            </a:r>
            <a:endParaRPr lang="en-US" sz="2400" b="1" dirty="0"/>
          </a:p>
        </p:txBody>
      </p:sp>
      <p:grpSp>
        <p:nvGrpSpPr>
          <p:cNvPr id="6" name="Group 64">
            <a:extLst>
              <a:ext uri="{FF2B5EF4-FFF2-40B4-BE49-F238E27FC236}">
                <a16:creationId xmlns:a16="http://schemas.microsoft.com/office/drawing/2014/main" id="{234D2CAB-D3D2-8D02-B3D2-5B6A298E2310}"/>
              </a:ext>
            </a:extLst>
          </p:cNvPr>
          <p:cNvGrpSpPr/>
          <p:nvPr/>
        </p:nvGrpSpPr>
        <p:grpSpPr>
          <a:xfrm>
            <a:off x="7304344" y="543660"/>
            <a:ext cx="3526911" cy="724853"/>
            <a:chOff x="0" y="0"/>
            <a:chExt cx="4702549" cy="966470"/>
          </a:xfrm>
        </p:grpSpPr>
        <p:sp>
          <p:nvSpPr>
            <p:cNvPr id="7" name="TextBox 65">
              <a:extLst>
                <a:ext uri="{FF2B5EF4-FFF2-40B4-BE49-F238E27FC236}">
                  <a16:creationId xmlns:a16="http://schemas.microsoft.com/office/drawing/2014/main" id="{0CF523A1-F165-DE26-766B-AE534E01B13D}"/>
                </a:ext>
              </a:extLst>
            </p:cNvPr>
            <p:cNvSpPr txBox="1"/>
            <p:nvPr/>
          </p:nvSpPr>
          <p:spPr>
            <a:xfrm>
              <a:off x="1078837" y="163536"/>
              <a:ext cx="3623712" cy="6287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689"/>
                </a:lnSpc>
              </a:pPr>
              <a:r>
                <a:rPr lang="en-US" sz="1898" dirty="0">
                  <a:solidFill>
                    <a:srgbClr val="051D40"/>
                  </a:solidFill>
                  <a:latin typeface="Poppins Ultra-Bold"/>
                </a:rPr>
                <a:t>Program </a:t>
              </a:r>
              <a:r>
                <a:rPr lang="en-US" sz="1898" dirty="0" err="1">
                  <a:solidFill>
                    <a:srgbClr val="051D40"/>
                  </a:solidFill>
                  <a:latin typeface="Poppins Ultra-Bold"/>
                </a:rPr>
                <a:t>Studi</a:t>
              </a:r>
              <a:r>
                <a:rPr lang="en-US" sz="1898" dirty="0">
                  <a:solidFill>
                    <a:srgbClr val="051D40"/>
                  </a:solidFill>
                  <a:latin typeface="Poppins Ultra-Bold"/>
                </a:rPr>
                <a:t> </a:t>
              </a:r>
            </a:p>
            <a:p>
              <a:pPr>
                <a:lnSpc>
                  <a:spcPts val="1689"/>
                </a:lnSpc>
              </a:pPr>
              <a:r>
                <a:rPr lang="en-US" sz="1898" dirty="0">
                  <a:solidFill>
                    <a:srgbClr val="051D40"/>
                  </a:solidFill>
                  <a:latin typeface="Poppins Ultra-Bold"/>
                </a:rPr>
                <a:t>Teknik </a:t>
              </a:r>
              <a:r>
                <a:rPr lang="en-US" sz="1898" dirty="0" err="1">
                  <a:solidFill>
                    <a:srgbClr val="051D40"/>
                  </a:solidFill>
                  <a:latin typeface="Poppins Ultra-Bold"/>
                </a:rPr>
                <a:t>Industri</a:t>
              </a:r>
              <a:r>
                <a:rPr lang="en-US" sz="1898" dirty="0">
                  <a:solidFill>
                    <a:srgbClr val="051D40"/>
                  </a:solidFill>
                  <a:latin typeface="Poppins Ultra-Bold"/>
                </a:rPr>
                <a:t> UMM</a:t>
              </a:r>
            </a:p>
          </p:txBody>
        </p:sp>
        <p:sp>
          <p:nvSpPr>
            <p:cNvPr id="8" name="Freeform 66">
              <a:extLst>
                <a:ext uri="{FF2B5EF4-FFF2-40B4-BE49-F238E27FC236}">
                  <a16:creationId xmlns:a16="http://schemas.microsoft.com/office/drawing/2014/main" id="{AECF80C1-A6FD-8997-D7CF-104792C7833D}"/>
                </a:ext>
              </a:extLst>
            </p:cNvPr>
            <p:cNvSpPr/>
            <p:nvPr/>
          </p:nvSpPr>
          <p:spPr>
            <a:xfrm>
              <a:off x="0" y="0"/>
              <a:ext cx="966470" cy="966470"/>
            </a:xfrm>
            <a:custGeom>
              <a:avLst/>
              <a:gdLst/>
              <a:ahLst/>
              <a:cxnLst/>
              <a:rect l="l" t="t" r="r" b="b"/>
              <a:pathLst>
                <a:path w="966470" h="966470">
                  <a:moveTo>
                    <a:pt x="0" y="0"/>
                  </a:moveTo>
                  <a:lnTo>
                    <a:pt x="966470" y="0"/>
                  </a:lnTo>
                  <a:lnTo>
                    <a:pt x="966470" y="966470"/>
                  </a:lnTo>
                  <a:lnTo>
                    <a:pt x="0" y="96647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n-ID"/>
            </a:p>
          </p:txBody>
        </p:sp>
      </p:grpSp>
    </p:spTree>
    <p:extLst>
      <p:ext uri="{BB962C8B-B14F-4D97-AF65-F5344CB8AC3E}">
        <p14:creationId xmlns:p14="http://schemas.microsoft.com/office/powerpoint/2010/main" val="36756601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A219408-3C95-F502-FB56-36B7F7365E4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213"/>
          <a:stretch/>
        </p:blipFill>
        <p:spPr>
          <a:xfrm>
            <a:off x="10831255" y="2209801"/>
            <a:ext cx="5943600" cy="80771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07F70B7-4360-044A-0DE5-4E1B8859D189}"/>
              </a:ext>
            </a:extLst>
          </p:cNvPr>
          <p:cNvSpPr txBox="1"/>
          <p:nvPr/>
        </p:nvSpPr>
        <p:spPr>
          <a:xfrm>
            <a:off x="1663390" y="1409700"/>
            <a:ext cx="1449101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b="1" dirty="0"/>
              <a:t>6. </a:t>
            </a:r>
            <a:r>
              <a:rPr lang="en-US" sz="2400" dirty="0" err="1"/>
              <a:t>Isikan</a:t>
            </a:r>
            <a:r>
              <a:rPr lang="en-US" sz="2400" dirty="0"/>
              <a:t> </a:t>
            </a:r>
            <a:r>
              <a:rPr lang="en-US" sz="2400" dirty="0" err="1"/>
              <a:t>pembimbing</a:t>
            </a:r>
            <a:r>
              <a:rPr lang="en-US" sz="2400" dirty="0"/>
              <a:t> di </a:t>
            </a:r>
            <a:r>
              <a:rPr lang="en-US" sz="2400" dirty="0" err="1"/>
              <a:t>bawah</a:t>
            </a:r>
            <a:r>
              <a:rPr lang="en-US" sz="2400" dirty="0"/>
              <a:t> </a:t>
            </a:r>
            <a:r>
              <a:rPr lang="en-US" sz="2400" dirty="0" err="1"/>
              <a:t>ini</a:t>
            </a:r>
            <a:r>
              <a:rPr lang="en-US" sz="2400" dirty="0"/>
              <a:t> </a:t>
            </a:r>
            <a:r>
              <a:rPr lang="en-US" sz="2400" dirty="0" err="1"/>
              <a:t>sebagai</a:t>
            </a:r>
            <a:r>
              <a:rPr lang="en-US" sz="2400" dirty="0"/>
              <a:t> </a:t>
            </a:r>
            <a:r>
              <a:rPr lang="en-US" sz="2400" dirty="0" err="1"/>
              <a:t>pertimbangan</a:t>
            </a:r>
            <a:r>
              <a:rPr lang="en-US" sz="2400" dirty="0"/>
              <a:t> Program </a:t>
            </a:r>
            <a:r>
              <a:rPr lang="en-US" sz="2400" dirty="0" err="1"/>
              <a:t>Studi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menetukan</a:t>
            </a:r>
            <a:r>
              <a:rPr lang="en-US" sz="2400" dirty="0"/>
              <a:t> </a:t>
            </a:r>
            <a:r>
              <a:rPr lang="en-US" sz="2400" dirty="0" err="1"/>
              <a:t>pembimbing</a:t>
            </a:r>
            <a:r>
              <a:rPr lang="en-US" sz="2400" dirty="0"/>
              <a:t>, </a:t>
            </a:r>
          </a:p>
          <a:p>
            <a:pPr algn="just"/>
            <a:r>
              <a:rPr lang="en-US" sz="2400" dirty="0"/>
              <a:t>7. </a:t>
            </a:r>
            <a:r>
              <a:rPr lang="en-US" sz="2400" dirty="0" err="1"/>
              <a:t>Kemudian</a:t>
            </a:r>
            <a:r>
              <a:rPr lang="en-US" sz="2400" dirty="0"/>
              <a:t> </a:t>
            </a:r>
            <a:r>
              <a:rPr lang="en-US" sz="2400" dirty="0" err="1"/>
              <a:t>klik</a:t>
            </a:r>
            <a:r>
              <a:rPr lang="en-US" sz="2400" dirty="0"/>
              <a:t> </a:t>
            </a:r>
            <a:r>
              <a:rPr lang="en-US" sz="2400" b="1" dirty="0" err="1"/>
              <a:t>Simpan</a:t>
            </a:r>
            <a:r>
              <a:rPr lang="en-US" sz="2400" dirty="0"/>
              <a:t> dan </a:t>
            </a:r>
            <a:r>
              <a:rPr lang="en-US" sz="2400" b="1" dirty="0" err="1"/>
              <a:t>Kirim</a:t>
            </a:r>
            <a:r>
              <a:rPr lang="en-US" sz="2400" b="1" dirty="0"/>
              <a:t> </a:t>
            </a:r>
            <a:r>
              <a:rPr lang="en-US" sz="2400" dirty="0" err="1"/>
              <a:t>pengajuan</a:t>
            </a:r>
            <a:endParaRPr lang="en-US" sz="2400" dirty="0"/>
          </a:p>
          <a:p>
            <a:pPr algn="just"/>
            <a:r>
              <a:rPr lang="en-US" sz="2400" dirty="0"/>
              <a:t>8. </a:t>
            </a:r>
            <a:r>
              <a:rPr lang="en-US" sz="2400" dirty="0" err="1"/>
              <a:t>Tunggu</a:t>
            </a:r>
            <a:r>
              <a:rPr lang="en-US" sz="2400" dirty="0"/>
              <a:t> </a:t>
            </a:r>
            <a:r>
              <a:rPr lang="en-US" sz="2400" dirty="0" err="1"/>
              <a:t>hingga</a:t>
            </a:r>
            <a:r>
              <a:rPr lang="en-US" sz="2400" dirty="0"/>
              <a:t> data </a:t>
            </a:r>
            <a:r>
              <a:rPr lang="en-US" sz="2400" dirty="0" err="1"/>
              <a:t>terverifikasi</a:t>
            </a:r>
            <a:endParaRPr lang="en-US" sz="2400" dirty="0"/>
          </a:p>
        </p:txBody>
      </p:sp>
      <p:grpSp>
        <p:nvGrpSpPr>
          <p:cNvPr id="5" name="Group 64">
            <a:extLst>
              <a:ext uri="{FF2B5EF4-FFF2-40B4-BE49-F238E27FC236}">
                <a16:creationId xmlns:a16="http://schemas.microsoft.com/office/drawing/2014/main" id="{8EF541C8-97E5-9A98-29E7-5DC5633452AA}"/>
              </a:ext>
            </a:extLst>
          </p:cNvPr>
          <p:cNvGrpSpPr/>
          <p:nvPr/>
        </p:nvGrpSpPr>
        <p:grpSpPr>
          <a:xfrm>
            <a:off x="7304344" y="543660"/>
            <a:ext cx="3526911" cy="724853"/>
            <a:chOff x="0" y="0"/>
            <a:chExt cx="4702549" cy="966470"/>
          </a:xfrm>
        </p:grpSpPr>
        <p:sp>
          <p:nvSpPr>
            <p:cNvPr id="6" name="TextBox 65">
              <a:extLst>
                <a:ext uri="{FF2B5EF4-FFF2-40B4-BE49-F238E27FC236}">
                  <a16:creationId xmlns:a16="http://schemas.microsoft.com/office/drawing/2014/main" id="{A7470965-D9C0-EEC7-926F-383936BD9147}"/>
                </a:ext>
              </a:extLst>
            </p:cNvPr>
            <p:cNvSpPr txBox="1"/>
            <p:nvPr/>
          </p:nvSpPr>
          <p:spPr>
            <a:xfrm>
              <a:off x="1078837" y="163536"/>
              <a:ext cx="3623712" cy="6287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689"/>
                </a:lnSpc>
              </a:pPr>
              <a:r>
                <a:rPr lang="en-US" sz="1898" dirty="0">
                  <a:solidFill>
                    <a:srgbClr val="051D40"/>
                  </a:solidFill>
                  <a:latin typeface="Poppins Ultra-Bold"/>
                </a:rPr>
                <a:t>Program </a:t>
              </a:r>
              <a:r>
                <a:rPr lang="en-US" sz="1898" dirty="0" err="1">
                  <a:solidFill>
                    <a:srgbClr val="051D40"/>
                  </a:solidFill>
                  <a:latin typeface="Poppins Ultra-Bold"/>
                </a:rPr>
                <a:t>Studi</a:t>
              </a:r>
              <a:r>
                <a:rPr lang="en-US" sz="1898" dirty="0">
                  <a:solidFill>
                    <a:srgbClr val="051D40"/>
                  </a:solidFill>
                  <a:latin typeface="Poppins Ultra-Bold"/>
                </a:rPr>
                <a:t> </a:t>
              </a:r>
            </a:p>
            <a:p>
              <a:pPr>
                <a:lnSpc>
                  <a:spcPts val="1689"/>
                </a:lnSpc>
              </a:pPr>
              <a:r>
                <a:rPr lang="en-US" sz="1898" dirty="0">
                  <a:solidFill>
                    <a:srgbClr val="051D40"/>
                  </a:solidFill>
                  <a:latin typeface="Poppins Ultra-Bold"/>
                </a:rPr>
                <a:t>Teknik </a:t>
              </a:r>
              <a:r>
                <a:rPr lang="en-US" sz="1898" dirty="0" err="1">
                  <a:solidFill>
                    <a:srgbClr val="051D40"/>
                  </a:solidFill>
                  <a:latin typeface="Poppins Ultra-Bold"/>
                </a:rPr>
                <a:t>Industri</a:t>
              </a:r>
              <a:r>
                <a:rPr lang="en-US" sz="1898" dirty="0">
                  <a:solidFill>
                    <a:srgbClr val="051D40"/>
                  </a:solidFill>
                  <a:latin typeface="Poppins Ultra-Bold"/>
                </a:rPr>
                <a:t> UMM</a:t>
              </a:r>
            </a:p>
          </p:txBody>
        </p:sp>
        <p:sp>
          <p:nvSpPr>
            <p:cNvPr id="7" name="Freeform 66">
              <a:extLst>
                <a:ext uri="{FF2B5EF4-FFF2-40B4-BE49-F238E27FC236}">
                  <a16:creationId xmlns:a16="http://schemas.microsoft.com/office/drawing/2014/main" id="{610CBF4B-0B6B-D724-5A88-DAA82F0E66CF}"/>
                </a:ext>
              </a:extLst>
            </p:cNvPr>
            <p:cNvSpPr/>
            <p:nvPr/>
          </p:nvSpPr>
          <p:spPr>
            <a:xfrm>
              <a:off x="0" y="0"/>
              <a:ext cx="966470" cy="966470"/>
            </a:xfrm>
            <a:custGeom>
              <a:avLst/>
              <a:gdLst/>
              <a:ahLst/>
              <a:cxnLst/>
              <a:rect l="l" t="t" r="r" b="b"/>
              <a:pathLst>
                <a:path w="966470" h="966470">
                  <a:moveTo>
                    <a:pt x="0" y="0"/>
                  </a:moveTo>
                  <a:lnTo>
                    <a:pt x="966470" y="0"/>
                  </a:lnTo>
                  <a:lnTo>
                    <a:pt x="966470" y="966470"/>
                  </a:lnTo>
                  <a:lnTo>
                    <a:pt x="0" y="96647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n-ID"/>
            </a:p>
          </p:txBody>
        </p:sp>
      </p:grpSp>
    </p:spTree>
    <p:extLst>
      <p:ext uri="{BB962C8B-B14F-4D97-AF65-F5344CB8AC3E}">
        <p14:creationId xmlns:p14="http://schemas.microsoft.com/office/powerpoint/2010/main" val="19694735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8730896" y="5600700"/>
            <a:ext cx="736998" cy="0"/>
          </a:xfrm>
          <a:prstGeom prst="line">
            <a:avLst/>
          </a:prstGeom>
          <a:ln w="114300" cap="flat">
            <a:solidFill>
              <a:srgbClr val="051D4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ID"/>
          </a:p>
        </p:txBody>
      </p:sp>
      <p:grpSp>
        <p:nvGrpSpPr>
          <p:cNvPr id="15" name="Group 15"/>
          <p:cNvGrpSpPr/>
          <p:nvPr/>
        </p:nvGrpSpPr>
        <p:grpSpPr>
          <a:xfrm>
            <a:off x="0" y="6092684"/>
            <a:ext cx="18288000" cy="4194315"/>
            <a:chOff x="0" y="0"/>
            <a:chExt cx="2271125" cy="1671738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2271125" cy="1671738"/>
            </a:xfrm>
            <a:custGeom>
              <a:avLst/>
              <a:gdLst/>
              <a:ahLst/>
              <a:cxnLst/>
              <a:rect l="l" t="t" r="r" b="b"/>
              <a:pathLst>
                <a:path w="2271125" h="1671738">
                  <a:moveTo>
                    <a:pt x="44890" y="0"/>
                  </a:moveTo>
                  <a:lnTo>
                    <a:pt x="2226235" y="0"/>
                  </a:lnTo>
                  <a:cubicBezTo>
                    <a:pt x="2238141" y="0"/>
                    <a:pt x="2249559" y="4729"/>
                    <a:pt x="2257977" y="13148"/>
                  </a:cubicBezTo>
                  <a:cubicBezTo>
                    <a:pt x="2266396" y="21567"/>
                    <a:pt x="2271125" y="32985"/>
                    <a:pt x="2271125" y="44890"/>
                  </a:cubicBezTo>
                  <a:lnTo>
                    <a:pt x="2271125" y="1626848"/>
                  </a:lnTo>
                  <a:cubicBezTo>
                    <a:pt x="2271125" y="1638754"/>
                    <a:pt x="2266396" y="1650172"/>
                    <a:pt x="2257977" y="1658590"/>
                  </a:cubicBezTo>
                  <a:cubicBezTo>
                    <a:pt x="2249559" y="1667009"/>
                    <a:pt x="2238141" y="1671738"/>
                    <a:pt x="2226235" y="1671738"/>
                  </a:cubicBezTo>
                  <a:lnTo>
                    <a:pt x="44890" y="1671738"/>
                  </a:lnTo>
                  <a:cubicBezTo>
                    <a:pt x="32985" y="1671738"/>
                    <a:pt x="21567" y="1667009"/>
                    <a:pt x="13148" y="1658590"/>
                  </a:cubicBezTo>
                  <a:cubicBezTo>
                    <a:pt x="4729" y="1650172"/>
                    <a:pt x="0" y="1638754"/>
                    <a:pt x="0" y="1626848"/>
                  </a:cubicBezTo>
                  <a:lnTo>
                    <a:pt x="0" y="44890"/>
                  </a:lnTo>
                  <a:cubicBezTo>
                    <a:pt x="0" y="32985"/>
                    <a:pt x="4729" y="21567"/>
                    <a:pt x="13148" y="13148"/>
                  </a:cubicBezTo>
                  <a:cubicBezTo>
                    <a:pt x="21567" y="4729"/>
                    <a:pt x="32985" y="0"/>
                    <a:pt x="44890" y="0"/>
                  </a:cubicBezTo>
                  <a:close/>
                </a:path>
              </a:pathLst>
            </a:custGeom>
            <a:solidFill>
              <a:srgbClr val="FEBE01"/>
            </a:solidFill>
          </p:spPr>
          <p:txBody>
            <a:bodyPr/>
            <a:lstStyle/>
            <a:p>
              <a:endParaRPr lang="en-ID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45" name="Group 45"/>
          <p:cNvGrpSpPr/>
          <p:nvPr/>
        </p:nvGrpSpPr>
        <p:grpSpPr>
          <a:xfrm rot="1607643">
            <a:off x="-565372" y="-1146320"/>
            <a:ext cx="1616820" cy="6261544"/>
            <a:chOff x="0" y="0"/>
            <a:chExt cx="377307" cy="1461218"/>
          </a:xfrm>
        </p:grpSpPr>
        <p:sp>
          <p:nvSpPr>
            <p:cNvPr id="46" name="Freeform 46"/>
            <p:cNvSpPr/>
            <p:nvPr/>
          </p:nvSpPr>
          <p:spPr>
            <a:xfrm>
              <a:off x="0" y="0"/>
              <a:ext cx="377307" cy="1461218"/>
            </a:xfrm>
            <a:custGeom>
              <a:avLst/>
              <a:gdLst/>
              <a:ahLst/>
              <a:cxnLst/>
              <a:rect l="l" t="t" r="r" b="b"/>
              <a:pathLst>
                <a:path w="377307" h="1461218">
                  <a:moveTo>
                    <a:pt x="0" y="0"/>
                  </a:moveTo>
                  <a:lnTo>
                    <a:pt x="377307" y="0"/>
                  </a:lnTo>
                  <a:lnTo>
                    <a:pt x="377307" y="1461218"/>
                  </a:lnTo>
                  <a:lnTo>
                    <a:pt x="0" y="1461218"/>
                  </a:lnTo>
                  <a:lnTo>
                    <a:pt x="0" y="0"/>
                  </a:lnTo>
                </a:path>
              </a:pathLst>
            </a:custGeom>
            <a:solidFill>
              <a:srgbClr val="051D40"/>
            </a:solidFill>
          </p:spPr>
          <p:txBody>
            <a:bodyPr/>
            <a:lstStyle/>
            <a:p>
              <a:endParaRPr lang="en-ID"/>
            </a:p>
          </p:txBody>
        </p:sp>
        <p:sp>
          <p:nvSpPr>
            <p:cNvPr id="47" name="TextBox 4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48" name="Group 48"/>
          <p:cNvGrpSpPr/>
          <p:nvPr/>
        </p:nvGrpSpPr>
        <p:grpSpPr>
          <a:xfrm rot="8695888">
            <a:off x="16510340" y="-2228409"/>
            <a:ext cx="1570351" cy="6081579"/>
            <a:chOff x="0" y="0"/>
            <a:chExt cx="377307" cy="1461218"/>
          </a:xfrm>
        </p:grpSpPr>
        <p:sp>
          <p:nvSpPr>
            <p:cNvPr id="49" name="Freeform 49"/>
            <p:cNvSpPr/>
            <p:nvPr/>
          </p:nvSpPr>
          <p:spPr>
            <a:xfrm>
              <a:off x="0" y="0"/>
              <a:ext cx="377307" cy="1461218"/>
            </a:xfrm>
            <a:custGeom>
              <a:avLst/>
              <a:gdLst/>
              <a:ahLst/>
              <a:cxnLst/>
              <a:rect l="l" t="t" r="r" b="b"/>
              <a:pathLst>
                <a:path w="377307" h="1461218">
                  <a:moveTo>
                    <a:pt x="0" y="0"/>
                  </a:moveTo>
                  <a:lnTo>
                    <a:pt x="377307" y="0"/>
                  </a:lnTo>
                  <a:lnTo>
                    <a:pt x="377307" y="1461218"/>
                  </a:lnTo>
                  <a:lnTo>
                    <a:pt x="0" y="1461218"/>
                  </a:lnTo>
                  <a:lnTo>
                    <a:pt x="0" y="0"/>
                  </a:lnTo>
                </a:path>
              </a:pathLst>
            </a:custGeom>
            <a:solidFill>
              <a:srgbClr val="051D40"/>
            </a:solidFill>
          </p:spPr>
          <p:txBody>
            <a:bodyPr/>
            <a:lstStyle/>
            <a:p>
              <a:endParaRPr lang="en-ID"/>
            </a:p>
          </p:txBody>
        </p:sp>
        <p:sp>
          <p:nvSpPr>
            <p:cNvPr id="50" name="TextBox 50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1" name="Group 51"/>
          <p:cNvGrpSpPr/>
          <p:nvPr/>
        </p:nvGrpSpPr>
        <p:grpSpPr>
          <a:xfrm rot="2807877">
            <a:off x="-267783" y="-1538495"/>
            <a:ext cx="1616820" cy="3482973"/>
            <a:chOff x="0" y="0"/>
            <a:chExt cx="377307" cy="812800"/>
          </a:xfrm>
        </p:grpSpPr>
        <p:sp>
          <p:nvSpPr>
            <p:cNvPr id="52" name="Freeform 52"/>
            <p:cNvSpPr/>
            <p:nvPr/>
          </p:nvSpPr>
          <p:spPr>
            <a:xfrm>
              <a:off x="0" y="0"/>
              <a:ext cx="377307" cy="812800"/>
            </a:xfrm>
            <a:custGeom>
              <a:avLst/>
              <a:gdLst/>
              <a:ahLst/>
              <a:cxnLst/>
              <a:rect l="l" t="t" r="r" b="b"/>
              <a:pathLst>
                <a:path w="377307" h="812800">
                  <a:moveTo>
                    <a:pt x="0" y="0"/>
                  </a:moveTo>
                  <a:lnTo>
                    <a:pt x="377307" y="0"/>
                  </a:lnTo>
                  <a:lnTo>
                    <a:pt x="377307" y="812800"/>
                  </a:lnTo>
                  <a:lnTo>
                    <a:pt x="0" y="812800"/>
                  </a:lnTo>
                  <a:lnTo>
                    <a:pt x="0" y="0"/>
                  </a:lnTo>
                </a:path>
              </a:pathLst>
            </a:custGeom>
            <a:solidFill>
              <a:srgbClr val="FEBE01"/>
            </a:solidFill>
          </p:spPr>
          <p:txBody>
            <a:bodyPr/>
            <a:lstStyle/>
            <a:p>
              <a:endParaRPr lang="en-ID"/>
            </a:p>
          </p:txBody>
        </p:sp>
        <p:sp>
          <p:nvSpPr>
            <p:cNvPr id="53" name="TextBox 53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4" name="Group 54"/>
          <p:cNvGrpSpPr/>
          <p:nvPr/>
        </p:nvGrpSpPr>
        <p:grpSpPr>
          <a:xfrm rot="9896122">
            <a:off x="17735564" y="-1050369"/>
            <a:ext cx="1570351" cy="4646749"/>
            <a:chOff x="0" y="0"/>
            <a:chExt cx="377307" cy="1116472"/>
          </a:xfrm>
        </p:grpSpPr>
        <p:sp>
          <p:nvSpPr>
            <p:cNvPr id="55" name="Freeform 55"/>
            <p:cNvSpPr/>
            <p:nvPr/>
          </p:nvSpPr>
          <p:spPr>
            <a:xfrm>
              <a:off x="0" y="0"/>
              <a:ext cx="377307" cy="1116472"/>
            </a:xfrm>
            <a:custGeom>
              <a:avLst/>
              <a:gdLst/>
              <a:ahLst/>
              <a:cxnLst/>
              <a:rect l="l" t="t" r="r" b="b"/>
              <a:pathLst>
                <a:path w="377307" h="1116472">
                  <a:moveTo>
                    <a:pt x="0" y="0"/>
                  </a:moveTo>
                  <a:lnTo>
                    <a:pt x="377307" y="0"/>
                  </a:lnTo>
                  <a:lnTo>
                    <a:pt x="377307" y="1116472"/>
                  </a:lnTo>
                  <a:lnTo>
                    <a:pt x="0" y="1116472"/>
                  </a:lnTo>
                  <a:lnTo>
                    <a:pt x="0" y="0"/>
                  </a:lnTo>
                </a:path>
              </a:pathLst>
            </a:custGeom>
            <a:solidFill>
              <a:srgbClr val="FEBE01"/>
            </a:solidFill>
          </p:spPr>
          <p:txBody>
            <a:bodyPr/>
            <a:lstStyle/>
            <a:p>
              <a:endParaRPr lang="en-ID"/>
            </a:p>
          </p:txBody>
        </p:sp>
        <p:sp>
          <p:nvSpPr>
            <p:cNvPr id="56" name="TextBox 56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7" name="TextBox 57"/>
          <p:cNvSpPr txBox="1"/>
          <p:nvPr/>
        </p:nvSpPr>
        <p:spPr>
          <a:xfrm>
            <a:off x="1198049" y="4275432"/>
            <a:ext cx="15802692" cy="10232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399"/>
              </a:lnSpc>
            </a:pPr>
            <a:r>
              <a:rPr lang="en-US" sz="5999" dirty="0" err="1">
                <a:solidFill>
                  <a:srgbClr val="051D40"/>
                </a:solidFill>
                <a:latin typeface="Poppins Ultra-Bold"/>
              </a:rPr>
              <a:t>Prosedur</a:t>
            </a:r>
            <a:r>
              <a:rPr lang="en-US" sz="5999" dirty="0">
                <a:solidFill>
                  <a:srgbClr val="051D40"/>
                </a:solidFill>
                <a:latin typeface="Poppins Ultra-Bold"/>
              </a:rPr>
              <a:t> </a:t>
            </a:r>
            <a:r>
              <a:rPr lang="en-US" sz="5999" dirty="0" err="1">
                <a:solidFill>
                  <a:srgbClr val="051D40"/>
                </a:solidFill>
                <a:latin typeface="Poppins Ultra-Bold"/>
              </a:rPr>
              <a:t>Pendaftaran</a:t>
            </a:r>
            <a:r>
              <a:rPr lang="en-US" sz="5999" dirty="0">
                <a:solidFill>
                  <a:srgbClr val="051D40"/>
                </a:solidFill>
                <a:latin typeface="Poppins Ultra-Bold"/>
              </a:rPr>
              <a:t> di SIM-TA</a:t>
            </a:r>
          </a:p>
        </p:txBody>
      </p:sp>
      <p:grpSp>
        <p:nvGrpSpPr>
          <p:cNvPr id="64" name="Group 64"/>
          <p:cNvGrpSpPr/>
          <p:nvPr/>
        </p:nvGrpSpPr>
        <p:grpSpPr>
          <a:xfrm>
            <a:off x="7304344" y="543660"/>
            <a:ext cx="3526911" cy="724853"/>
            <a:chOff x="0" y="0"/>
            <a:chExt cx="4702549" cy="966470"/>
          </a:xfrm>
        </p:grpSpPr>
        <p:sp>
          <p:nvSpPr>
            <p:cNvPr id="65" name="TextBox 65"/>
            <p:cNvSpPr txBox="1"/>
            <p:nvPr/>
          </p:nvSpPr>
          <p:spPr>
            <a:xfrm>
              <a:off x="1078837" y="163536"/>
              <a:ext cx="3623712" cy="6287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689"/>
                </a:lnSpc>
              </a:pPr>
              <a:r>
                <a:rPr lang="en-US" sz="1898" dirty="0">
                  <a:solidFill>
                    <a:srgbClr val="051D40"/>
                  </a:solidFill>
                  <a:latin typeface="Poppins Ultra-Bold"/>
                </a:rPr>
                <a:t>Program </a:t>
              </a:r>
              <a:r>
                <a:rPr lang="en-US" sz="1898" dirty="0" err="1">
                  <a:solidFill>
                    <a:srgbClr val="051D40"/>
                  </a:solidFill>
                  <a:latin typeface="Poppins Ultra-Bold"/>
                </a:rPr>
                <a:t>Studi</a:t>
              </a:r>
              <a:r>
                <a:rPr lang="en-US" sz="1898" dirty="0">
                  <a:solidFill>
                    <a:srgbClr val="051D40"/>
                  </a:solidFill>
                  <a:latin typeface="Poppins Ultra-Bold"/>
                </a:rPr>
                <a:t> </a:t>
              </a:r>
            </a:p>
            <a:p>
              <a:pPr>
                <a:lnSpc>
                  <a:spcPts val="1689"/>
                </a:lnSpc>
              </a:pPr>
              <a:r>
                <a:rPr lang="en-US" sz="1898" dirty="0">
                  <a:solidFill>
                    <a:srgbClr val="051D40"/>
                  </a:solidFill>
                  <a:latin typeface="Poppins Ultra-Bold"/>
                </a:rPr>
                <a:t>Teknik </a:t>
              </a:r>
              <a:r>
                <a:rPr lang="en-US" sz="1898" dirty="0" err="1">
                  <a:solidFill>
                    <a:srgbClr val="051D40"/>
                  </a:solidFill>
                  <a:latin typeface="Poppins Ultra-Bold"/>
                </a:rPr>
                <a:t>Industri</a:t>
              </a:r>
              <a:r>
                <a:rPr lang="en-US" sz="1898" dirty="0">
                  <a:solidFill>
                    <a:srgbClr val="051D40"/>
                  </a:solidFill>
                  <a:latin typeface="Poppins Ultra-Bold"/>
                </a:rPr>
                <a:t> UMM</a:t>
              </a:r>
            </a:p>
          </p:txBody>
        </p:sp>
        <p:sp>
          <p:nvSpPr>
            <p:cNvPr id="66" name="Freeform 66"/>
            <p:cNvSpPr/>
            <p:nvPr/>
          </p:nvSpPr>
          <p:spPr>
            <a:xfrm>
              <a:off x="0" y="0"/>
              <a:ext cx="966470" cy="966470"/>
            </a:xfrm>
            <a:custGeom>
              <a:avLst/>
              <a:gdLst/>
              <a:ahLst/>
              <a:cxnLst/>
              <a:rect l="l" t="t" r="r" b="b"/>
              <a:pathLst>
                <a:path w="966470" h="966470">
                  <a:moveTo>
                    <a:pt x="0" y="0"/>
                  </a:moveTo>
                  <a:lnTo>
                    <a:pt x="966470" y="0"/>
                  </a:lnTo>
                  <a:lnTo>
                    <a:pt x="966470" y="966470"/>
                  </a:lnTo>
                  <a:lnTo>
                    <a:pt x="0" y="96647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en-ID"/>
            </a:p>
          </p:txBody>
        </p:sp>
      </p:grpSp>
      <p:sp>
        <p:nvSpPr>
          <p:cNvPr id="67" name="TextBox 57">
            <a:extLst>
              <a:ext uri="{FF2B5EF4-FFF2-40B4-BE49-F238E27FC236}">
                <a16:creationId xmlns:a16="http://schemas.microsoft.com/office/drawing/2014/main" id="{6354E42E-BF3C-BE04-31F8-BAC4917005B2}"/>
              </a:ext>
            </a:extLst>
          </p:cNvPr>
          <p:cNvSpPr txBox="1"/>
          <p:nvPr/>
        </p:nvSpPr>
        <p:spPr>
          <a:xfrm>
            <a:off x="1198049" y="6669348"/>
            <a:ext cx="15802692" cy="10232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399"/>
              </a:lnSpc>
            </a:pPr>
            <a:r>
              <a:rPr lang="en-US" sz="5999" dirty="0" err="1">
                <a:solidFill>
                  <a:srgbClr val="051D40"/>
                </a:solidFill>
                <a:latin typeface="Poppins Ultra-Bold"/>
              </a:rPr>
              <a:t>Bimbingan</a:t>
            </a:r>
            <a:r>
              <a:rPr lang="en-US" sz="5999" dirty="0">
                <a:solidFill>
                  <a:srgbClr val="051D40"/>
                </a:solidFill>
                <a:latin typeface="Poppins Ultra-Bold"/>
              </a:rPr>
              <a:t> </a:t>
            </a:r>
            <a:r>
              <a:rPr lang="en-US" sz="5999" dirty="0" err="1">
                <a:solidFill>
                  <a:srgbClr val="051D40"/>
                </a:solidFill>
                <a:latin typeface="Poppins Ultra-Bold"/>
              </a:rPr>
              <a:t>Judul</a:t>
            </a:r>
            <a:endParaRPr lang="en-US" sz="5999" dirty="0">
              <a:solidFill>
                <a:srgbClr val="051D40"/>
              </a:solidFill>
              <a:latin typeface="Poppins Ultra-Bold"/>
            </a:endParaRPr>
          </a:p>
        </p:txBody>
      </p:sp>
    </p:spTree>
    <p:extLst>
      <p:ext uri="{BB962C8B-B14F-4D97-AF65-F5344CB8AC3E}">
        <p14:creationId xmlns:p14="http://schemas.microsoft.com/office/powerpoint/2010/main" val="35481845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47489E8-14D5-CA8D-5799-079203EF82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9250" y="1428750"/>
            <a:ext cx="7429500" cy="742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6907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488514C-C58A-D0E1-664D-FE90DCD6DC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2399916"/>
            <a:ext cx="16766209" cy="723938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84C3E78-4CA4-8FFD-A9FB-A8EB3F8F0858}"/>
              </a:ext>
            </a:extLst>
          </p:cNvPr>
          <p:cNvSpPr txBox="1"/>
          <p:nvPr/>
        </p:nvSpPr>
        <p:spPr>
          <a:xfrm>
            <a:off x="1676400" y="1168727"/>
            <a:ext cx="1449101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buAutoNum type="arabicPeriod"/>
            </a:pPr>
            <a:r>
              <a:rPr lang="en-US" sz="2400" dirty="0" err="1"/>
              <a:t>Klik</a:t>
            </a:r>
            <a:r>
              <a:rPr lang="en-US" sz="2400" dirty="0"/>
              <a:t> </a:t>
            </a:r>
            <a:r>
              <a:rPr lang="en-US" sz="2400" b="1" dirty="0" err="1"/>
              <a:t>Pengajuan</a:t>
            </a:r>
            <a:r>
              <a:rPr lang="en-US" sz="2400" b="1" dirty="0"/>
              <a:t> </a:t>
            </a:r>
            <a:r>
              <a:rPr lang="en-US" sz="2400" b="1" dirty="0" err="1"/>
              <a:t>Judul</a:t>
            </a:r>
            <a:r>
              <a:rPr lang="en-US" sz="2400" b="1" dirty="0"/>
              <a:t> </a:t>
            </a:r>
            <a:r>
              <a:rPr lang="en-US" sz="2400" b="1" dirty="0" err="1"/>
              <a:t>Skripsi</a:t>
            </a:r>
            <a:r>
              <a:rPr lang="en-US" sz="2400" b="1" dirty="0"/>
              <a:t> </a:t>
            </a:r>
            <a:r>
              <a:rPr lang="en-US" sz="2400" dirty="0" err="1"/>
              <a:t>kemudian</a:t>
            </a:r>
            <a:r>
              <a:rPr lang="en-US" sz="2400" dirty="0"/>
              <a:t> </a:t>
            </a:r>
            <a:r>
              <a:rPr lang="en-US" sz="2400" b="1" dirty="0" err="1"/>
              <a:t>Bimbingan</a:t>
            </a:r>
            <a:r>
              <a:rPr lang="en-US" sz="2400" b="1" dirty="0"/>
              <a:t> </a:t>
            </a:r>
            <a:r>
              <a:rPr lang="en-US" sz="2400" b="1" dirty="0" err="1"/>
              <a:t>Judul</a:t>
            </a:r>
            <a:endParaRPr lang="en-US" sz="2400" b="1" dirty="0"/>
          </a:p>
          <a:p>
            <a:pPr marL="457200" indent="-457200" algn="just">
              <a:buAutoNum type="arabicPeriod"/>
            </a:pPr>
            <a:r>
              <a:rPr lang="en-US" sz="2400" dirty="0" err="1"/>
              <a:t>Kemudian</a:t>
            </a:r>
            <a:r>
              <a:rPr lang="en-US" sz="2400" dirty="0"/>
              <a:t> </a:t>
            </a:r>
            <a:r>
              <a:rPr lang="en-US" sz="2400" dirty="0" err="1"/>
              <a:t>Klik</a:t>
            </a:r>
            <a:r>
              <a:rPr lang="en-US" sz="2400" dirty="0"/>
              <a:t> </a:t>
            </a:r>
            <a:r>
              <a:rPr lang="en-US" sz="2400" b="1" dirty="0"/>
              <a:t>Detail</a:t>
            </a:r>
            <a:r>
              <a:rPr lang="en-US" sz="2400" dirty="0"/>
              <a:t> </a:t>
            </a:r>
          </a:p>
        </p:txBody>
      </p:sp>
      <p:grpSp>
        <p:nvGrpSpPr>
          <p:cNvPr id="5" name="Group 64">
            <a:extLst>
              <a:ext uri="{FF2B5EF4-FFF2-40B4-BE49-F238E27FC236}">
                <a16:creationId xmlns:a16="http://schemas.microsoft.com/office/drawing/2014/main" id="{9044391A-9F3C-9AF9-9B7A-18E37044D523}"/>
              </a:ext>
            </a:extLst>
          </p:cNvPr>
          <p:cNvGrpSpPr/>
          <p:nvPr/>
        </p:nvGrpSpPr>
        <p:grpSpPr>
          <a:xfrm>
            <a:off x="7304344" y="543660"/>
            <a:ext cx="3526911" cy="724853"/>
            <a:chOff x="0" y="0"/>
            <a:chExt cx="4702549" cy="966470"/>
          </a:xfrm>
        </p:grpSpPr>
        <p:sp>
          <p:nvSpPr>
            <p:cNvPr id="6" name="TextBox 65">
              <a:extLst>
                <a:ext uri="{FF2B5EF4-FFF2-40B4-BE49-F238E27FC236}">
                  <a16:creationId xmlns:a16="http://schemas.microsoft.com/office/drawing/2014/main" id="{077BBB59-0322-4196-A470-1E18BB32BF3E}"/>
                </a:ext>
              </a:extLst>
            </p:cNvPr>
            <p:cNvSpPr txBox="1"/>
            <p:nvPr/>
          </p:nvSpPr>
          <p:spPr>
            <a:xfrm>
              <a:off x="1078837" y="163536"/>
              <a:ext cx="3623712" cy="6287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689"/>
                </a:lnSpc>
              </a:pPr>
              <a:r>
                <a:rPr lang="en-US" sz="1898" dirty="0">
                  <a:solidFill>
                    <a:srgbClr val="051D40"/>
                  </a:solidFill>
                  <a:latin typeface="Poppins Ultra-Bold"/>
                </a:rPr>
                <a:t>Program </a:t>
              </a:r>
              <a:r>
                <a:rPr lang="en-US" sz="1898" dirty="0" err="1">
                  <a:solidFill>
                    <a:srgbClr val="051D40"/>
                  </a:solidFill>
                  <a:latin typeface="Poppins Ultra-Bold"/>
                </a:rPr>
                <a:t>Studi</a:t>
              </a:r>
              <a:r>
                <a:rPr lang="en-US" sz="1898" dirty="0">
                  <a:solidFill>
                    <a:srgbClr val="051D40"/>
                  </a:solidFill>
                  <a:latin typeface="Poppins Ultra-Bold"/>
                </a:rPr>
                <a:t> </a:t>
              </a:r>
            </a:p>
            <a:p>
              <a:pPr>
                <a:lnSpc>
                  <a:spcPts val="1689"/>
                </a:lnSpc>
              </a:pPr>
              <a:r>
                <a:rPr lang="en-US" sz="1898" dirty="0">
                  <a:solidFill>
                    <a:srgbClr val="051D40"/>
                  </a:solidFill>
                  <a:latin typeface="Poppins Ultra-Bold"/>
                </a:rPr>
                <a:t>Teknik </a:t>
              </a:r>
              <a:r>
                <a:rPr lang="en-US" sz="1898" dirty="0" err="1">
                  <a:solidFill>
                    <a:srgbClr val="051D40"/>
                  </a:solidFill>
                  <a:latin typeface="Poppins Ultra-Bold"/>
                </a:rPr>
                <a:t>Industri</a:t>
              </a:r>
              <a:r>
                <a:rPr lang="en-US" sz="1898" dirty="0">
                  <a:solidFill>
                    <a:srgbClr val="051D40"/>
                  </a:solidFill>
                  <a:latin typeface="Poppins Ultra-Bold"/>
                </a:rPr>
                <a:t> UMM</a:t>
              </a:r>
            </a:p>
          </p:txBody>
        </p:sp>
        <p:sp>
          <p:nvSpPr>
            <p:cNvPr id="7" name="Freeform 66">
              <a:extLst>
                <a:ext uri="{FF2B5EF4-FFF2-40B4-BE49-F238E27FC236}">
                  <a16:creationId xmlns:a16="http://schemas.microsoft.com/office/drawing/2014/main" id="{5089FB63-D7D3-61C1-4A07-411E496DA2AD}"/>
                </a:ext>
              </a:extLst>
            </p:cNvPr>
            <p:cNvSpPr/>
            <p:nvPr/>
          </p:nvSpPr>
          <p:spPr>
            <a:xfrm>
              <a:off x="0" y="0"/>
              <a:ext cx="966470" cy="966470"/>
            </a:xfrm>
            <a:custGeom>
              <a:avLst/>
              <a:gdLst/>
              <a:ahLst/>
              <a:cxnLst/>
              <a:rect l="l" t="t" r="r" b="b"/>
              <a:pathLst>
                <a:path w="966470" h="966470">
                  <a:moveTo>
                    <a:pt x="0" y="0"/>
                  </a:moveTo>
                  <a:lnTo>
                    <a:pt x="966470" y="0"/>
                  </a:lnTo>
                  <a:lnTo>
                    <a:pt x="966470" y="966470"/>
                  </a:lnTo>
                  <a:lnTo>
                    <a:pt x="0" y="96647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n-ID"/>
            </a:p>
          </p:txBody>
        </p:sp>
      </p:grpSp>
    </p:spTree>
    <p:extLst>
      <p:ext uri="{BB962C8B-B14F-4D97-AF65-F5344CB8AC3E}">
        <p14:creationId xmlns:p14="http://schemas.microsoft.com/office/powerpoint/2010/main" val="18234634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81D6142-9C3C-99BC-88D3-D48211D15F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2324100"/>
            <a:ext cx="13577745" cy="76962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F3C748A-07F2-2C14-5663-B07916AA51A7}"/>
              </a:ext>
            </a:extLst>
          </p:cNvPr>
          <p:cNvSpPr txBox="1"/>
          <p:nvPr/>
        </p:nvSpPr>
        <p:spPr>
          <a:xfrm>
            <a:off x="1676400" y="1168727"/>
            <a:ext cx="1449101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buAutoNum type="arabicPeriod"/>
            </a:pPr>
            <a:r>
              <a:rPr lang="en-US" sz="2400" dirty="0" err="1"/>
              <a:t>Isikan</a:t>
            </a:r>
            <a:r>
              <a:rPr lang="en-US" sz="2400" dirty="0"/>
              <a:t> </a:t>
            </a:r>
            <a:r>
              <a:rPr lang="en-US" sz="2400" dirty="0" err="1"/>
              <a:t>Semua</a:t>
            </a:r>
            <a:r>
              <a:rPr lang="en-US" sz="2400" dirty="0"/>
              <a:t> data – data </a:t>
            </a:r>
            <a:r>
              <a:rPr lang="en-US" sz="2400" dirty="0" err="1"/>
              <a:t>terkait</a:t>
            </a:r>
            <a:r>
              <a:rPr lang="en-US" sz="2400" dirty="0"/>
              <a:t> </a:t>
            </a:r>
            <a:r>
              <a:rPr lang="en-US" sz="2400" dirty="0" err="1"/>
              <a:t>Judul</a:t>
            </a:r>
            <a:r>
              <a:rPr lang="en-US" sz="2400" dirty="0"/>
              <a:t> </a:t>
            </a:r>
            <a:r>
              <a:rPr lang="en-US" sz="2400" dirty="0" err="1"/>
              <a:t>Skripsi</a:t>
            </a:r>
            <a:endParaRPr lang="en-US" sz="2400" dirty="0"/>
          </a:p>
        </p:txBody>
      </p:sp>
      <p:grpSp>
        <p:nvGrpSpPr>
          <p:cNvPr id="5" name="Group 64">
            <a:extLst>
              <a:ext uri="{FF2B5EF4-FFF2-40B4-BE49-F238E27FC236}">
                <a16:creationId xmlns:a16="http://schemas.microsoft.com/office/drawing/2014/main" id="{1659A68D-5B4F-F3D5-6651-5B5F53D685D5}"/>
              </a:ext>
            </a:extLst>
          </p:cNvPr>
          <p:cNvGrpSpPr/>
          <p:nvPr/>
        </p:nvGrpSpPr>
        <p:grpSpPr>
          <a:xfrm>
            <a:off x="7304344" y="543660"/>
            <a:ext cx="3526911" cy="724853"/>
            <a:chOff x="0" y="0"/>
            <a:chExt cx="4702549" cy="966470"/>
          </a:xfrm>
        </p:grpSpPr>
        <p:sp>
          <p:nvSpPr>
            <p:cNvPr id="6" name="TextBox 65">
              <a:extLst>
                <a:ext uri="{FF2B5EF4-FFF2-40B4-BE49-F238E27FC236}">
                  <a16:creationId xmlns:a16="http://schemas.microsoft.com/office/drawing/2014/main" id="{7424D551-8B0B-9770-9247-53D6D146FCA5}"/>
                </a:ext>
              </a:extLst>
            </p:cNvPr>
            <p:cNvSpPr txBox="1"/>
            <p:nvPr/>
          </p:nvSpPr>
          <p:spPr>
            <a:xfrm>
              <a:off x="1078837" y="163536"/>
              <a:ext cx="3623712" cy="6287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689"/>
                </a:lnSpc>
              </a:pPr>
              <a:r>
                <a:rPr lang="en-US" sz="1898" dirty="0">
                  <a:solidFill>
                    <a:srgbClr val="051D40"/>
                  </a:solidFill>
                  <a:latin typeface="Poppins Ultra-Bold"/>
                </a:rPr>
                <a:t>Program </a:t>
              </a:r>
              <a:r>
                <a:rPr lang="en-US" sz="1898" dirty="0" err="1">
                  <a:solidFill>
                    <a:srgbClr val="051D40"/>
                  </a:solidFill>
                  <a:latin typeface="Poppins Ultra-Bold"/>
                </a:rPr>
                <a:t>Studi</a:t>
              </a:r>
              <a:r>
                <a:rPr lang="en-US" sz="1898" dirty="0">
                  <a:solidFill>
                    <a:srgbClr val="051D40"/>
                  </a:solidFill>
                  <a:latin typeface="Poppins Ultra-Bold"/>
                </a:rPr>
                <a:t> </a:t>
              </a:r>
            </a:p>
            <a:p>
              <a:pPr>
                <a:lnSpc>
                  <a:spcPts val="1689"/>
                </a:lnSpc>
              </a:pPr>
              <a:r>
                <a:rPr lang="en-US" sz="1898" dirty="0">
                  <a:solidFill>
                    <a:srgbClr val="051D40"/>
                  </a:solidFill>
                  <a:latin typeface="Poppins Ultra-Bold"/>
                </a:rPr>
                <a:t>Teknik </a:t>
              </a:r>
              <a:r>
                <a:rPr lang="en-US" sz="1898" dirty="0" err="1">
                  <a:solidFill>
                    <a:srgbClr val="051D40"/>
                  </a:solidFill>
                  <a:latin typeface="Poppins Ultra-Bold"/>
                </a:rPr>
                <a:t>Industri</a:t>
              </a:r>
              <a:r>
                <a:rPr lang="en-US" sz="1898" dirty="0">
                  <a:solidFill>
                    <a:srgbClr val="051D40"/>
                  </a:solidFill>
                  <a:latin typeface="Poppins Ultra-Bold"/>
                </a:rPr>
                <a:t> UMM</a:t>
              </a:r>
            </a:p>
          </p:txBody>
        </p:sp>
        <p:sp>
          <p:nvSpPr>
            <p:cNvPr id="7" name="Freeform 66">
              <a:extLst>
                <a:ext uri="{FF2B5EF4-FFF2-40B4-BE49-F238E27FC236}">
                  <a16:creationId xmlns:a16="http://schemas.microsoft.com/office/drawing/2014/main" id="{B61F09F3-E4B8-9FA5-484F-2AD5299792B0}"/>
                </a:ext>
              </a:extLst>
            </p:cNvPr>
            <p:cNvSpPr/>
            <p:nvPr/>
          </p:nvSpPr>
          <p:spPr>
            <a:xfrm>
              <a:off x="0" y="0"/>
              <a:ext cx="966470" cy="966470"/>
            </a:xfrm>
            <a:custGeom>
              <a:avLst/>
              <a:gdLst/>
              <a:ahLst/>
              <a:cxnLst/>
              <a:rect l="l" t="t" r="r" b="b"/>
              <a:pathLst>
                <a:path w="966470" h="966470">
                  <a:moveTo>
                    <a:pt x="0" y="0"/>
                  </a:moveTo>
                  <a:lnTo>
                    <a:pt x="966470" y="0"/>
                  </a:lnTo>
                  <a:lnTo>
                    <a:pt x="966470" y="966470"/>
                  </a:lnTo>
                  <a:lnTo>
                    <a:pt x="0" y="96647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n-ID"/>
            </a:p>
          </p:txBody>
        </p:sp>
      </p:grpSp>
    </p:spTree>
    <p:extLst>
      <p:ext uri="{BB962C8B-B14F-4D97-AF65-F5344CB8AC3E}">
        <p14:creationId xmlns:p14="http://schemas.microsoft.com/office/powerpoint/2010/main" val="21253933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8730896" y="5600700"/>
            <a:ext cx="736998" cy="0"/>
          </a:xfrm>
          <a:prstGeom prst="line">
            <a:avLst/>
          </a:prstGeom>
          <a:ln w="114300" cap="flat">
            <a:solidFill>
              <a:srgbClr val="051D4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ID"/>
          </a:p>
        </p:txBody>
      </p:sp>
      <p:grpSp>
        <p:nvGrpSpPr>
          <p:cNvPr id="15" name="Group 15"/>
          <p:cNvGrpSpPr/>
          <p:nvPr/>
        </p:nvGrpSpPr>
        <p:grpSpPr>
          <a:xfrm>
            <a:off x="0" y="6092684"/>
            <a:ext cx="18288000" cy="4194315"/>
            <a:chOff x="0" y="0"/>
            <a:chExt cx="2271125" cy="1671738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2271125" cy="1671738"/>
            </a:xfrm>
            <a:custGeom>
              <a:avLst/>
              <a:gdLst/>
              <a:ahLst/>
              <a:cxnLst/>
              <a:rect l="l" t="t" r="r" b="b"/>
              <a:pathLst>
                <a:path w="2271125" h="1671738">
                  <a:moveTo>
                    <a:pt x="44890" y="0"/>
                  </a:moveTo>
                  <a:lnTo>
                    <a:pt x="2226235" y="0"/>
                  </a:lnTo>
                  <a:cubicBezTo>
                    <a:pt x="2238141" y="0"/>
                    <a:pt x="2249559" y="4729"/>
                    <a:pt x="2257977" y="13148"/>
                  </a:cubicBezTo>
                  <a:cubicBezTo>
                    <a:pt x="2266396" y="21567"/>
                    <a:pt x="2271125" y="32985"/>
                    <a:pt x="2271125" y="44890"/>
                  </a:cubicBezTo>
                  <a:lnTo>
                    <a:pt x="2271125" y="1626848"/>
                  </a:lnTo>
                  <a:cubicBezTo>
                    <a:pt x="2271125" y="1638754"/>
                    <a:pt x="2266396" y="1650172"/>
                    <a:pt x="2257977" y="1658590"/>
                  </a:cubicBezTo>
                  <a:cubicBezTo>
                    <a:pt x="2249559" y="1667009"/>
                    <a:pt x="2238141" y="1671738"/>
                    <a:pt x="2226235" y="1671738"/>
                  </a:cubicBezTo>
                  <a:lnTo>
                    <a:pt x="44890" y="1671738"/>
                  </a:lnTo>
                  <a:cubicBezTo>
                    <a:pt x="32985" y="1671738"/>
                    <a:pt x="21567" y="1667009"/>
                    <a:pt x="13148" y="1658590"/>
                  </a:cubicBezTo>
                  <a:cubicBezTo>
                    <a:pt x="4729" y="1650172"/>
                    <a:pt x="0" y="1638754"/>
                    <a:pt x="0" y="1626848"/>
                  </a:cubicBezTo>
                  <a:lnTo>
                    <a:pt x="0" y="44890"/>
                  </a:lnTo>
                  <a:cubicBezTo>
                    <a:pt x="0" y="32985"/>
                    <a:pt x="4729" y="21567"/>
                    <a:pt x="13148" y="13148"/>
                  </a:cubicBezTo>
                  <a:cubicBezTo>
                    <a:pt x="21567" y="4729"/>
                    <a:pt x="32985" y="0"/>
                    <a:pt x="44890" y="0"/>
                  </a:cubicBezTo>
                  <a:close/>
                </a:path>
              </a:pathLst>
            </a:custGeom>
            <a:solidFill>
              <a:srgbClr val="FEBE01"/>
            </a:solidFill>
          </p:spPr>
          <p:txBody>
            <a:bodyPr/>
            <a:lstStyle/>
            <a:p>
              <a:endParaRPr lang="en-ID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45" name="Group 45"/>
          <p:cNvGrpSpPr/>
          <p:nvPr/>
        </p:nvGrpSpPr>
        <p:grpSpPr>
          <a:xfrm rot="1607643">
            <a:off x="-565372" y="-1146320"/>
            <a:ext cx="1616820" cy="6261544"/>
            <a:chOff x="0" y="0"/>
            <a:chExt cx="377307" cy="1461218"/>
          </a:xfrm>
        </p:grpSpPr>
        <p:sp>
          <p:nvSpPr>
            <p:cNvPr id="46" name="Freeform 46"/>
            <p:cNvSpPr/>
            <p:nvPr/>
          </p:nvSpPr>
          <p:spPr>
            <a:xfrm>
              <a:off x="0" y="0"/>
              <a:ext cx="377307" cy="1461218"/>
            </a:xfrm>
            <a:custGeom>
              <a:avLst/>
              <a:gdLst/>
              <a:ahLst/>
              <a:cxnLst/>
              <a:rect l="l" t="t" r="r" b="b"/>
              <a:pathLst>
                <a:path w="377307" h="1461218">
                  <a:moveTo>
                    <a:pt x="0" y="0"/>
                  </a:moveTo>
                  <a:lnTo>
                    <a:pt x="377307" y="0"/>
                  </a:lnTo>
                  <a:lnTo>
                    <a:pt x="377307" y="1461218"/>
                  </a:lnTo>
                  <a:lnTo>
                    <a:pt x="0" y="1461218"/>
                  </a:lnTo>
                  <a:lnTo>
                    <a:pt x="0" y="0"/>
                  </a:lnTo>
                </a:path>
              </a:pathLst>
            </a:custGeom>
            <a:solidFill>
              <a:srgbClr val="051D40"/>
            </a:solidFill>
          </p:spPr>
          <p:txBody>
            <a:bodyPr/>
            <a:lstStyle/>
            <a:p>
              <a:endParaRPr lang="en-ID"/>
            </a:p>
          </p:txBody>
        </p:sp>
        <p:sp>
          <p:nvSpPr>
            <p:cNvPr id="47" name="TextBox 4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48" name="Group 48"/>
          <p:cNvGrpSpPr/>
          <p:nvPr/>
        </p:nvGrpSpPr>
        <p:grpSpPr>
          <a:xfrm rot="8695888">
            <a:off x="16510340" y="-2228409"/>
            <a:ext cx="1570351" cy="6081579"/>
            <a:chOff x="0" y="0"/>
            <a:chExt cx="377307" cy="1461218"/>
          </a:xfrm>
        </p:grpSpPr>
        <p:sp>
          <p:nvSpPr>
            <p:cNvPr id="49" name="Freeform 49"/>
            <p:cNvSpPr/>
            <p:nvPr/>
          </p:nvSpPr>
          <p:spPr>
            <a:xfrm>
              <a:off x="0" y="0"/>
              <a:ext cx="377307" cy="1461218"/>
            </a:xfrm>
            <a:custGeom>
              <a:avLst/>
              <a:gdLst/>
              <a:ahLst/>
              <a:cxnLst/>
              <a:rect l="l" t="t" r="r" b="b"/>
              <a:pathLst>
                <a:path w="377307" h="1461218">
                  <a:moveTo>
                    <a:pt x="0" y="0"/>
                  </a:moveTo>
                  <a:lnTo>
                    <a:pt x="377307" y="0"/>
                  </a:lnTo>
                  <a:lnTo>
                    <a:pt x="377307" y="1461218"/>
                  </a:lnTo>
                  <a:lnTo>
                    <a:pt x="0" y="1461218"/>
                  </a:lnTo>
                  <a:lnTo>
                    <a:pt x="0" y="0"/>
                  </a:lnTo>
                </a:path>
              </a:pathLst>
            </a:custGeom>
            <a:solidFill>
              <a:srgbClr val="051D40"/>
            </a:solidFill>
          </p:spPr>
          <p:txBody>
            <a:bodyPr/>
            <a:lstStyle/>
            <a:p>
              <a:endParaRPr lang="en-ID"/>
            </a:p>
          </p:txBody>
        </p:sp>
        <p:sp>
          <p:nvSpPr>
            <p:cNvPr id="50" name="TextBox 50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1" name="Group 51"/>
          <p:cNvGrpSpPr/>
          <p:nvPr/>
        </p:nvGrpSpPr>
        <p:grpSpPr>
          <a:xfrm rot="2807877">
            <a:off x="-267783" y="-1538495"/>
            <a:ext cx="1616820" cy="3482973"/>
            <a:chOff x="0" y="0"/>
            <a:chExt cx="377307" cy="812800"/>
          </a:xfrm>
        </p:grpSpPr>
        <p:sp>
          <p:nvSpPr>
            <p:cNvPr id="52" name="Freeform 52"/>
            <p:cNvSpPr/>
            <p:nvPr/>
          </p:nvSpPr>
          <p:spPr>
            <a:xfrm>
              <a:off x="0" y="0"/>
              <a:ext cx="377307" cy="812800"/>
            </a:xfrm>
            <a:custGeom>
              <a:avLst/>
              <a:gdLst/>
              <a:ahLst/>
              <a:cxnLst/>
              <a:rect l="l" t="t" r="r" b="b"/>
              <a:pathLst>
                <a:path w="377307" h="812800">
                  <a:moveTo>
                    <a:pt x="0" y="0"/>
                  </a:moveTo>
                  <a:lnTo>
                    <a:pt x="377307" y="0"/>
                  </a:lnTo>
                  <a:lnTo>
                    <a:pt x="377307" y="812800"/>
                  </a:lnTo>
                  <a:lnTo>
                    <a:pt x="0" y="812800"/>
                  </a:lnTo>
                  <a:lnTo>
                    <a:pt x="0" y="0"/>
                  </a:lnTo>
                </a:path>
              </a:pathLst>
            </a:custGeom>
            <a:solidFill>
              <a:srgbClr val="FEBE01"/>
            </a:solidFill>
          </p:spPr>
          <p:txBody>
            <a:bodyPr/>
            <a:lstStyle/>
            <a:p>
              <a:endParaRPr lang="en-ID"/>
            </a:p>
          </p:txBody>
        </p:sp>
        <p:sp>
          <p:nvSpPr>
            <p:cNvPr id="53" name="TextBox 53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4" name="Group 54"/>
          <p:cNvGrpSpPr/>
          <p:nvPr/>
        </p:nvGrpSpPr>
        <p:grpSpPr>
          <a:xfrm rot="9896122">
            <a:off x="17735564" y="-1050369"/>
            <a:ext cx="1570351" cy="4646749"/>
            <a:chOff x="0" y="0"/>
            <a:chExt cx="377307" cy="1116472"/>
          </a:xfrm>
        </p:grpSpPr>
        <p:sp>
          <p:nvSpPr>
            <p:cNvPr id="55" name="Freeform 55"/>
            <p:cNvSpPr/>
            <p:nvPr/>
          </p:nvSpPr>
          <p:spPr>
            <a:xfrm>
              <a:off x="0" y="0"/>
              <a:ext cx="377307" cy="1116472"/>
            </a:xfrm>
            <a:custGeom>
              <a:avLst/>
              <a:gdLst/>
              <a:ahLst/>
              <a:cxnLst/>
              <a:rect l="l" t="t" r="r" b="b"/>
              <a:pathLst>
                <a:path w="377307" h="1116472">
                  <a:moveTo>
                    <a:pt x="0" y="0"/>
                  </a:moveTo>
                  <a:lnTo>
                    <a:pt x="377307" y="0"/>
                  </a:lnTo>
                  <a:lnTo>
                    <a:pt x="377307" y="1116472"/>
                  </a:lnTo>
                  <a:lnTo>
                    <a:pt x="0" y="1116472"/>
                  </a:lnTo>
                  <a:lnTo>
                    <a:pt x="0" y="0"/>
                  </a:lnTo>
                </a:path>
              </a:pathLst>
            </a:custGeom>
            <a:solidFill>
              <a:srgbClr val="FEBE01"/>
            </a:solidFill>
          </p:spPr>
          <p:txBody>
            <a:bodyPr/>
            <a:lstStyle/>
            <a:p>
              <a:endParaRPr lang="en-ID"/>
            </a:p>
          </p:txBody>
        </p:sp>
        <p:sp>
          <p:nvSpPr>
            <p:cNvPr id="56" name="TextBox 56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7" name="TextBox 57"/>
          <p:cNvSpPr txBox="1"/>
          <p:nvPr/>
        </p:nvSpPr>
        <p:spPr>
          <a:xfrm>
            <a:off x="1198049" y="4275432"/>
            <a:ext cx="15802692" cy="10232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399"/>
              </a:lnSpc>
            </a:pPr>
            <a:r>
              <a:rPr lang="en-US" sz="5999" dirty="0" err="1">
                <a:solidFill>
                  <a:srgbClr val="051D40"/>
                </a:solidFill>
                <a:latin typeface="Poppins Ultra-Bold"/>
              </a:rPr>
              <a:t>Prosedur</a:t>
            </a:r>
            <a:r>
              <a:rPr lang="en-US" sz="5999" dirty="0">
                <a:solidFill>
                  <a:srgbClr val="051D40"/>
                </a:solidFill>
                <a:latin typeface="Poppins Ultra-Bold"/>
              </a:rPr>
              <a:t> </a:t>
            </a:r>
            <a:r>
              <a:rPr lang="en-US" sz="5999" dirty="0" err="1">
                <a:solidFill>
                  <a:srgbClr val="051D40"/>
                </a:solidFill>
                <a:latin typeface="Poppins Ultra-Bold"/>
              </a:rPr>
              <a:t>Pendaftaran</a:t>
            </a:r>
            <a:r>
              <a:rPr lang="en-US" sz="5999" dirty="0">
                <a:solidFill>
                  <a:srgbClr val="051D40"/>
                </a:solidFill>
                <a:latin typeface="Poppins Ultra-Bold"/>
              </a:rPr>
              <a:t> di SIM-TA</a:t>
            </a:r>
          </a:p>
        </p:txBody>
      </p:sp>
      <p:grpSp>
        <p:nvGrpSpPr>
          <p:cNvPr id="64" name="Group 64"/>
          <p:cNvGrpSpPr/>
          <p:nvPr/>
        </p:nvGrpSpPr>
        <p:grpSpPr>
          <a:xfrm>
            <a:off x="7304344" y="543660"/>
            <a:ext cx="3526911" cy="724853"/>
            <a:chOff x="0" y="0"/>
            <a:chExt cx="4702549" cy="966470"/>
          </a:xfrm>
        </p:grpSpPr>
        <p:sp>
          <p:nvSpPr>
            <p:cNvPr id="65" name="TextBox 65"/>
            <p:cNvSpPr txBox="1"/>
            <p:nvPr/>
          </p:nvSpPr>
          <p:spPr>
            <a:xfrm>
              <a:off x="1078837" y="163536"/>
              <a:ext cx="3623712" cy="6287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689"/>
                </a:lnSpc>
              </a:pPr>
              <a:r>
                <a:rPr lang="en-US" sz="1898" dirty="0">
                  <a:solidFill>
                    <a:srgbClr val="051D40"/>
                  </a:solidFill>
                  <a:latin typeface="Poppins Ultra-Bold"/>
                </a:rPr>
                <a:t>Program </a:t>
              </a:r>
              <a:r>
                <a:rPr lang="en-US" sz="1898" dirty="0" err="1">
                  <a:solidFill>
                    <a:srgbClr val="051D40"/>
                  </a:solidFill>
                  <a:latin typeface="Poppins Ultra-Bold"/>
                </a:rPr>
                <a:t>Studi</a:t>
              </a:r>
              <a:r>
                <a:rPr lang="en-US" sz="1898" dirty="0">
                  <a:solidFill>
                    <a:srgbClr val="051D40"/>
                  </a:solidFill>
                  <a:latin typeface="Poppins Ultra-Bold"/>
                </a:rPr>
                <a:t> </a:t>
              </a:r>
            </a:p>
            <a:p>
              <a:pPr>
                <a:lnSpc>
                  <a:spcPts val="1689"/>
                </a:lnSpc>
              </a:pPr>
              <a:r>
                <a:rPr lang="en-US" sz="1898" dirty="0">
                  <a:solidFill>
                    <a:srgbClr val="051D40"/>
                  </a:solidFill>
                  <a:latin typeface="Poppins Ultra-Bold"/>
                </a:rPr>
                <a:t>Teknik </a:t>
              </a:r>
              <a:r>
                <a:rPr lang="en-US" sz="1898" dirty="0" err="1">
                  <a:solidFill>
                    <a:srgbClr val="051D40"/>
                  </a:solidFill>
                  <a:latin typeface="Poppins Ultra-Bold"/>
                </a:rPr>
                <a:t>Industri</a:t>
              </a:r>
              <a:r>
                <a:rPr lang="en-US" sz="1898" dirty="0">
                  <a:solidFill>
                    <a:srgbClr val="051D40"/>
                  </a:solidFill>
                  <a:latin typeface="Poppins Ultra-Bold"/>
                </a:rPr>
                <a:t> UMM</a:t>
              </a:r>
            </a:p>
          </p:txBody>
        </p:sp>
        <p:sp>
          <p:nvSpPr>
            <p:cNvPr id="66" name="Freeform 66"/>
            <p:cNvSpPr/>
            <p:nvPr/>
          </p:nvSpPr>
          <p:spPr>
            <a:xfrm>
              <a:off x="0" y="0"/>
              <a:ext cx="966470" cy="966470"/>
            </a:xfrm>
            <a:custGeom>
              <a:avLst/>
              <a:gdLst/>
              <a:ahLst/>
              <a:cxnLst/>
              <a:rect l="l" t="t" r="r" b="b"/>
              <a:pathLst>
                <a:path w="966470" h="966470">
                  <a:moveTo>
                    <a:pt x="0" y="0"/>
                  </a:moveTo>
                  <a:lnTo>
                    <a:pt x="966470" y="0"/>
                  </a:lnTo>
                  <a:lnTo>
                    <a:pt x="966470" y="966470"/>
                  </a:lnTo>
                  <a:lnTo>
                    <a:pt x="0" y="96647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en-ID"/>
            </a:p>
          </p:txBody>
        </p:sp>
      </p:grpSp>
      <p:sp>
        <p:nvSpPr>
          <p:cNvPr id="67" name="TextBox 57">
            <a:extLst>
              <a:ext uri="{FF2B5EF4-FFF2-40B4-BE49-F238E27FC236}">
                <a16:creationId xmlns:a16="http://schemas.microsoft.com/office/drawing/2014/main" id="{6354E42E-BF3C-BE04-31F8-BAC4917005B2}"/>
              </a:ext>
            </a:extLst>
          </p:cNvPr>
          <p:cNvSpPr txBox="1"/>
          <p:nvPr/>
        </p:nvSpPr>
        <p:spPr>
          <a:xfrm>
            <a:off x="1198049" y="6669348"/>
            <a:ext cx="15802692" cy="10232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399"/>
              </a:lnSpc>
            </a:pPr>
            <a:r>
              <a:rPr lang="en-US" sz="5999" dirty="0" err="1">
                <a:solidFill>
                  <a:srgbClr val="051D40"/>
                </a:solidFill>
                <a:latin typeface="Poppins Ultra-Bold"/>
              </a:rPr>
              <a:t>Bimbingan</a:t>
            </a:r>
            <a:endParaRPr lang="en-US" sz="5999" dirty="0">
              <a:solidFill>
                <a:srgbClr val="051D40"/>
              </a:solidFill>
              <a:latin typeface="Poppins Ultra-Bold"/>
            </a:endParaRPr>
          </a:p>
        </p:txBody>
      </p:sp>
    </p:spTree>
    <p:extLst>
      <p:ext uri="{BB962C8B-B14F-4D97-AF65-F5344CB8AC3E}">
        <p14:creationId xmlns:p14="http://schemas.microsoft.com/office/powerpoint/2010/main" val="35542799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84C3E78-4CA4-8FFD-A9FB-A8EB3F8F0858}"/>
              </a:ext>
            </a:extLst>
          </p:cNvPr>
          <p:cNvSpPr txBox="1"/>
          <p:nvPr/>
        </p:nvSpPr>
        <p:spPr>
          <a:xfrm>
            <a:off x="1676400" y="1168727"/>
            <a:ext cx="1449101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buAutoNum type="arabicPeriod"/>
            </a:pPr>
            <a:r>
              <a:rPr lang="en-US" sz="2400" dirty="0" err="1"/>
              <a:t>Klik</a:t>
            </a:r>
            <a:r>
              <a:rPr lang="en-US" sz="2400" dirty="0"/>
              <a:t> </a:t>
            </a:r>
            <a:r>
              <a:rPr lang="en-US" sz="2400" b="1" dirty="0" err="1"/>
              <a:t>Pengajuan</a:t>
            </a:r>
            <a:r>
              <a:rPr lang="en-US" sz="2400" b="1" dirty="0"/>
              <a:t> </a:t>
            </a:r>
            <a:r>
              <a:rPr lang="en-US" sz="2400" b="1" dirty="0" err="1"/>
              <a:t>Judul</a:t>
            </a:r>
            <a:r>
              <a:rPr lang="en-US" sz="2400" b="1" dirty="0"/>
              <a:t> </a:t>
            </a:r>
            <a:r>
              <a:rPr lang="en-US" sz="2400" b="1" dirty="0" err="1"/>
              <a:t>Skripsi</a:t>
            </a:r>
            <a:r>
              <a:rPr lang="en-US" sz="2400" b="1" dirty="0"/>
              <a:t> </a:t>
            </a:r>
            <a:r>
              <a:rPr lang="en-US" sz="2400" dirty="0" err="1"/>
              <a:t>kemudian</a:t>
            </a:r>
            <a:r>
              <a:rPr lang="en-US" sz="2400" dirty="0"/>
              <a:t> </a:t>
            </a:r>
            <a:r>
              <a:rPr lang="en-US" sz="2400" b="1" dirty="0" err="1"/>
              <a:t>Bimbingan</a:t>
            </a:r>
            <a:endParaRPr lang="en-US" sz="2400" b="1" dirty="0"/>
          </a:p>
          <a:p>
            <a:pPr marL="457200" indent="-457200" algn="just">
              <a:buAutoNum type="arabicPeriod"/>
            </a:pPr>
            <a:r>
              <a:rPr lang="en-US" sz="2400" dirty="0" err="1"/>
              <a:t>Kemudian</a:t>
            </a:r>
            <a:r>
              <a:rPr lang="en-US" sz="2400" dirty="0"/>
              <a:t> </a:t>
            </a:r>
            <a:r>
              <a:rPr lang="en-US" sz="2400" dirty="0" err="1"/>
              <a:t>Klik</a:t>
            </a:r>
            <a:r>
              <a:rPr lang="en-US" sz="2400" dirty="0"/>
              <a:t> </a:t>
            </a:r>
            <a:r>
              <a:rPr lang="en-US" sz="2400" b="1" dirty="0" err="1"/>
              <a:t>tanda</a:t>
            </a:r>
            <a:r>
              <a:rPr lang="en-US" sz="2400" b="1" dirty="0"/>
              <a:t> plus </a:t>
            </a:r>
            <a:r>
              <a:rPr lang="en-US" sz="2400" dirty="0" err="1"/>
              <a:t>berwana</a:t>
            </a:r>
            <a:r>
              <a:rPr lang="en-US" sz="2400" dirty="0"/>
              <a:t> </a:t>
            </a:r>
            <a:r>
              <a:rPr lang="en-US" sz="2400" dirty="0" err="1"/>
              <a:t>hijau</a:t>
            </a:r>
            <a:r>
              <a:rPr lang="en-US" sz="2400" dirty="0"/>
              <a:t>, </a:t>
            </a:r>
            <a:r>
              <a:rPr lang="en-US" sz="2400" dirty="0" err="1"/>
              <a:t>kemudian</a:t>
            </a:r>
            <a:r>
              <a:rPr lang="en-US" sz="2400" dirty="0"/>
              <a:t> </a:t>
            </a:r>
            <a:r>
              <a:rPr lang="en-US" sz="2400" dirty="0" err="1"/>
              <a:t>klik</a:t>
            </a:r>
            <a:r>
              <a:rPr lang="en-US" sz="2400" dirty="0"/>
              <a:t> </a:t>
            </a:r>
            <a:r>
              <a:rPr lang="en-US" sz="2400" b="1" dirty="0"/>
              <a:t>detail</a:t>
            </a:r>
          </a:p>
          <a:p>
            <a:pPr marL="457200" indent="-457200" algn="just">
              <a:buAutoNum type="arabicPeriod"/>
            </a:pPr>
            <a:r>
              <a:rPr lang="en-US" sz="2400" dirty="0" err="1"/>
              <a:t>Pilih</a:t>
            </a:r>
            <a:r>
              <a:rPr lang="en-US" sz="2400" dirty="0"/>
              <a:t> </a:t>
            </a:r>
            <a:r>
              <a:rPr lang="en-US" sz="2400" dirty="0" err="1"/>
              <a:t>Dosen</a:t>
            </a:r>
            <a:r>
              <a:rPr lang="en-US" sz="2400" dirty="0"/>
              <a:t> </a:t>
            </a:r>
            <a:r>
              <a:rPr lang="en-US" sz="2400" dirty="0" err="1"/>
              <a:t>Pembimbing</a:t>
            </a:r>
            <a:r>
              <a:rPr lang="en-US" sz="2400" dirty="0"/>
              <a:t> dan </a:t>
            </a:r>
            <a:r>
              <a:rPr lang="en-US" sz="2400" dirty="0" err="1"/>
              <a:t>klik</a:t>
            </a:r>
            <a:r>
              <a:rPr lang="en-US" sz="2400" dirty="0"/>
              <a:t> </a:t>
            </a:r>
            <a:r>
              <a:rPr lang="en-US" sz="2400" b="1" dirty="0"/>
              <a:t>detail</a:t>
            </a:r>
          </a:p>
          <a:p>
            <a:pPr marL="457200" indent="-457200" algn="just">
              <a:buAutoNum type="arabicPeriod"/>
            </a:pPr>
            <a:r>
              <a:rPr lang="en-US" sz="2400" dirty="0" err="1"/>
              <a:t>Isikan</a:t>
            </a:r>
            <a:r>
              <a:rPr lang="en-US" sz="2400" dirty="0"/>
              <a:t> progress </a:t>
            </a:r>
            <a:r>
              <a:rPr lang="en-US" sz="2400" dirty="0" err="1"/>
              <a:t>bimbingan</a:t>
            </a:r>
            <a:endParaRPr lang="en-US" sz="2400" dirty="0"/>
          </a:p>
        </p:txBody>
      </p:sp>
      <p:grpSp>
        <p:nvGrpSpPr>
          <p:cNvPr id="5" name="Group 64">
            <a:extLst>
              <a:ext uri="{FF2B5EF4-FFF2-40B4-BE49-F238E27FC236}">
                <a16:creationId xmlns:a16="http://schemas.microsoft.com/office/drawing/2014/main" id="{9044391A-9F3C-9AF9-9B7A-18E37044D523}"/>
              </a:ext>
            </a:extLst>
          </p:cNvPr>
          <p:cNvGrpSpPr/>
          <p:nvPr/>
        </p:nvGrpSpPr>
        <p:grpSpPr>
          <a:xfrm>
            <a:off x="7304344" y="543660"/>
            <a:ext cx="3526911" cy="724853"/>
            <a:chOff x="0" y="0"/>
            <a:chExt cx="4702549" cy="966470"/>
          </a:xfrm>
        </p:grpSpPr>
        <p:sp>
          <p:nvSpPr>
            <p:cNvPr id="6" name="TextBox 65">
              <a:extLst>
                <a:ext uri="{FF2B5EF4-FFF2-40B4-BE49-F238E27FC236}">
                  <a16:creationId xmlns:a16="http://schemas.microsoft.com/office/drawing/2014/main" id="{077BBB59-0322-4196-A470-1E18BB32BF3E}"/>
                </a:ext>
              </a:extLst>
            </p:cNvPr>
            <p:cNvSpPr txBox="1"/>
            <p:nvPr/>
          </p:nvSpPr>
          <p:spPr>
            <a:xfrm>
              <a:off x="1078837" y="163536"/>
              <a:ext cx="3623712" cy="6287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689"/>
                </a:lnSpc>
              </a:pPr>
              <a:r>
                <a:rPr lang="en-US" sz="1898" dirty="0">
                  <a:solidFill>
                    <a:srgbClr val="051D40"/>
                  </a:solidFill>
                  <a:latin typeface="Poppins Ultra-Bold"/>
                </a:rPr>
                <a:t>Program </a:t>
              </a:r>
              <a:r>
                <a:rPr lang="en-US" sz="1898" dirty="0" err="1">
                  <a:solidFill>
                    <a:srgbClr val="051D40"/>
                  </a:solidFill>
                  <a:latin typeface="Poppins Ultra-Bold"/>
                </a:rPr>
                <a:t>Studi</a:t>
              </a:r>
              <a:r>
                <a:rPr lang="en-US" sz="1898" dirty="0">
                  <a:solidFill>
                    <a:srgbClr val="051D40"/>
                  </a:solidFill>
                  <a:latin typeface="Poppins Ultra-Bold"/>
                </a:rPr>
                <a:t> </a:t>
              </a:r>
            </a:p>
            <a:p>
              <a:pPr>
                <a:lnSpc>
                  <a:spcPts val="1689"/>
                </a:lnSpc>
              </a:pPr>
              <a:r>
                <a:rPr lang="en-US" sz="1898" dirty="0">
                  <a:solidFill>
                    <a:srgbClr val="051D40"/>
                  </a:solidFill>
                  <a:latin typeface="Poppins Ultra-Bold"/>
                </a:rPr>
                <a:t>Teknik </a:t>
              </a:r>
              <a:r>
                <a:rPr lang="en-US" sz="1898" dirty="0" err="1">
                  <a:solidFill>
                    <a:srgbClr val="051D40"/>
                  </a:solidFill>
                  <a:latin typeface="Poppins Ultra-Bold"/>
                </a:rPr>
                <a:t>Industri</a:t>
              </a:r>
              <a:r>
                <a:rPr lang="en-US" sz="1898" dirty="0">
                  <a:solidFill>
                    <a:srgbClr val="051D40"/>
                  </a:solidFill>
                  <a:latin typeface="Poppins Ultra-Bold"/>
                </a:rPr>
                <a:t> UMM</a:t>
              </a:r>
            </a:p>
          </p:txBody>
        </p:sp>
        <p:sp>
          <p:nvSpPr>
            <p:cNvPr id="7" name="Freeform 66">
              <a:extLst>
                <a:ext uri="{FF2B5EF4-FFF2-40B4-BE49-F238E27FC236}">
                  <a16:creationId xmlns:a16="http://schemas.microsoft.com/office/drawing/2014/main" id="{5089FB63-D7D3-61C1-4A07-411E496DA2AD}"/>
                </a:ext>
              </a:extLst>
            </p:cNvPr>
            <p:cNvSpPr/>
            <p:nvPr/>
          </p:nvSpPr>
          <p:spPr>
            <a:xfrm>
              <a:off x="0" y="0"/>
              <a:ext cx="966470" cy="966470"/>
            </a:xfrm>
            <a:custGeom>
              <a:avLst/>
              <a:gdLst/>
              <a:ahLst/>
              <a:cxnLst/>
              <a:rect l="l" t="t" r="r" b="b"/>
              <a:pathLst>
                <a:path w="966470" h="966470">
                  <a:moveTo>
                    <a:pt x="0" y="0"/>
                  </a:moveTo>
                  <a:lnTo>
                    <a:pt x="966470" y="0"/>
                  </a:lnTo>
                  <a:lnTo>
                    <a:pt x="966470" y="966470"/>
                  </a:lnTo>
                  <a:lnTo>
                    <a:pt x="0" y="96647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en-ID"/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4D65D97F-6462-EBCF-C676-6DB6C9B3B6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0" y="2749110"/>
            <a:ext cx="14097000" cy="7537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7320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8730896" y="5600700"/>
            <a:ext cx="736998" cy="0"/>
          </a:xfrm>
          <a:prstGeom prst="line">
            <a:avLst/>
          </a:prstGeom>
          <a:ln w="114300" cap="flat">
            <a:solidFill>
              <a:srgbClr val="051D4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ID"/>
          </a:p>
        </p:txBody>
      </p:sp>
      <p:grpSp>
        <p:nvGrpSpPr>
          <p:cNvPr id="15" name="Group 15"/>
          <p:cNvGrpSpPr/>
          <p:nvPr/>
        </p:nvGrpSpPr>
        <p:grpSpPr>
          <a:xfrm>
            <a:off x="0" y="6092684"/>
            <a:ext cx="18288000" cy="4194315"/>
            <a:chOff x="0" y="0"/>
            <a:chExt cx="2271125" cy="1671738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2271125" cy="1671738"/>
            </a:xfrm>
            <a:custGeom>
              <a:avLst/>
              <a:gdLst/>
              <a:ahLst/>
              <a:cxnLst/>
              <a:rect l="l" t="t" r="r" b="b"/>
              <a:pathLst>
                <a:path w="2271125" h="1671738">
                  <a:moveTo>
                    <a:pt x="44890" y="0"/>
                  </a:moveTo>
                  <a:lnTo>
                    <a:pt x="2226235" y="0"/>
                  </a:lnTo>
                  <a:cubicBezTo>
                    <a:pt x="2238141" y="0"/>
                    <a:pt x="2249559" y="4729"/>
                    <a:pt x="2257977" y="13148"/>
                  </a:cubicBezTo>
                  <a:cubicBezTo>
                    <a:pt x="2266396" y="21567"/>
                    <a:pt x="2271125" y="32985"/>
                    <a:pt x="2271125" y="44890"/>
                  </a:cubicBezTo>
                  <a:lnTo>
                    <a:pt x="2271125" y="1626848"/>
                  </a:lnTo>
                  <a:cubicBezTo>
                    <a:pt x="2271125" y="1638754"/>
                    <a:pt x="2266396" y="1650172"/>
                    <a:pt x="2257977" y="1658590"/>
                  </a:cubicBezTo>
                  <a:cubicBezTo>
                    <a:pt x="2249559" y="1667009"/>
                    <a:pt x="2238141" y="1671738"/>
                    <a:pt x="2226235" y="1671738"/>
                  </a:cubicBezTo>
                  <a:lnTo>
                    <a:pt x="44890" y="1671738"/>
                  </a:lnTo>
                  <a:cubicBezTo>
                    <a:pt x="32985" y="1671738"/>
                    <a:pt x="21567" y="1667009"/>
                    <a:pt x="13148" y="1658590"/>
                  </a:cubicBezTo>
                  <a:cubicBezTo>
                    <a:pt x="4729" y="1650172"/>
                    <a:pt x="0" y="1638754"/>
                    <a:pt x="0" y="1626848"/>
                  </a:cubicBezTo>
                  <a:lnTo>
                    <a:pt x="0" y="44890"/>
                  </a:lnTo>
                  <a:cubicBezTo>
                    <a:pt x="0" y="32985"/>
                    <a:pt x="4729" y="21567"/>
                    <a:pt x="13148" y="13148"/>
                  </a:cubicBezTo>
                  <a:cubicBezTo>
                    <a:pt x="21567" y="4729"/>
                    <a:pt x="32985" y="0"/>
                    <a:pt x="44890" y="0"/>
                  </a:cubicBezTo>
                  <a:close/>
                </a:path>
              </a:pathLst>
            </a:custGeom>
            <a:solidFill>
              <a:srgbClr val="FEBE01"/>
            </a:solidFill>
          </p:spPr>
          <p:txBody>
            <a:bodyPr/>
            <a:lstStyle/>
            <a:p>
              <a:endParaRPr lang="en-ID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45" name="Group 45"/>
          <p:cNvGrpSpPr/>
          <p:nvPr/>
        </p:nvGrpSpPr>
        <p:grpSpPr>
          <a:xfrm rot="1607643">
            <a:off x="-565372" y="-1146320"/>
            <a:ext cx="1616820" cy="6261544"/>
            <a:chOff x="0" y="0"/>
            <a:chExt cx="377307" cy="1461218"/>
          </a:xfrm>
        </p:grpSpPr>
        <p:sp>
          <p:nvSpPr>
            <p:cNvPr id="46" name="Freeform 46"/>
            <p:cNvSpPr/>
            <p:nvPr/>
          </p:nvSpPr>
          <p:spPr>
            <a:xfrm>
              <a:off x="0" y="0"/>
              <a:ext cx="377307" cy="1461218"/>
            </a:xfrm>
            <a:custGeom>
              <a:avLst/>
              <a:gdLst/>
              <a:ahLst/>
              <a:cxnLst/>
              <a:rect l="l" t="t" r="r" b="b"/>
              <a:pathLst>
                <a:path w="377307" h="1461218">
                  <a:moveTo>
                    <a:pt x="0" y="0"/>
                  </a:moveTo>
                  <a:lnTo>
                    <a:pt x="377307" y="0"/>
                  </a:lnTo>
                  <a:lnTo>
                    <a:pt x="377307" y="1461218"/>
                  </a:lnTo>
                  <a:lnTo>
                    <a:pt x="0" y="1461218"/>
                  </a:lnTo>
                  <a:lnTo>
                    <a:pt x="0" y="0"/>
                  </a:lnTo>
                </a:path>
              </a:pathLst>
            </a:custGeom>
            <a:solidFill>
              <a:srgbClr val="051D40"/>
            </a:solidFill>
          </p:spPr>
          <p:txBody>
            <a:bodyPr/>
            <a:lstStyle/>
            <a:p>
              <a:endParaRPr lang="en-ID"/>
            </a:p>
          </p:txBody>
        </p:sp>
        <p:sp>
          <p:nvSpPr>
            <p:cNvPr id="47" name="TextBox 4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48" name="Group 48"/>
          <p:cNvGrpSpPr/>
          <p:nvPr/>
        </p:nvGrpSpPr>
        <p:grpSpPr>
          <a:xfrm rot="8695888">
            <a:off x="16510340" y="-2228409"/>
            <a:ext cx="1570351" cy="6081579"/>
            <a:chOff x="0" y="0"/>
            <a:chExt cx="377307" cy="1461218"/>
          </a:xfrm>
        </p:grpSpPr>
        <p:sp>
          <p:nvSpPr>
            <p:cNvPr id="49" name="Freeform 49"/>
            <p:cNvSpPr/>
            <p:nvPr/>
          </p:nvSpPr>
          <p:spPr>
            <a:xfrm>
              <a:off x="0" y="0"/>
              <a:ext cx="377307" cy="1461218"/>
            </a:xfrm>
            <a:custGeom>
              <a:avLst/>
              <a:gdLst/>
              <a:ahLst/>
              <a:cxnLst/>
              <a:rect l="l" t="t" r="r" b="b"/>
              <a:pathLst>
                <a:path w="377307" h="1461218">
                  <a:moveTo>
                    <a:pt x="0" y="0"/>
                  </a:moveTo>
                  <a:lnTo>
                    <a:pt x="377307" y="0"/>
                  </a:lnTo>
                  <a:lnTo>
                    <a:pt x="377307" y="1461218"/>
                  </a:lnTo>
                  <a:lnTo>
                    <a:pt x="0" y="1461218"/>
                  </a:lnTo>
                  <a:lnTo>
                    <a:pt x="0" y="0"/>
                  </a:lnTo>
                </a:path>
              </a:pathLst>
            </a:custGeom>
            <a:solidFill>
              <a:srgbClr val="051D40"/>
            </a:solidFill>
          </p:spPr>
          <p:txBody>
            <a:bodyPr/>
            <a:lstStyle/>
            <a:p>
              <a:endParaRPr lang="en-ID"/>
            </a:p>
          </p:txBody>
        </p:sp>
        <p:sp>
          <p:nvSpPr>
            <p:cNvPr id="50" name="TextBox 50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1" name="Group 51"/>
          <p:cNvGrpSpPr/>
          <p:nvPr/>
        </p:nvGrpSpPr>
        <p:grpSpPr>
          <a:xfrm rot="2807877">
            <a:off x="-267783" y="-1538495"/>
            <a:ext cx="1616820" cy="3482973"/>
            <a:chOff x="0" y="0"/>
            <a:chExt cx="377307" cy="812800"/>
          </a:xfrm>
        </p:grpSpPr>
        <p:sp>
          <p:nvSpPr>
            <p:cNvPr id="52" name="Freeform 52"/>
            <p:cNvSpPr/>
            <p:nvPr/>
          </p:nvSpPr>
          <p:spPr>
            <a:xfrm>
              <a:off x="0" y="0"/>
              <a:ext cx="377307" cy="812800"/>
            </a:xfrm>
            <a:custGeom>
              <a:avLst/>
              <a:gdLst/>
              <a:ahLst/>
              <a:cxnLst/>
              <a:rect l="l" t="t" r="r" b="b"/>
              <a:pathLst>
                <a:path w="377307" h="812800">
                  <a:moveTo>
                    <a:pt x="0" y="0"/>
                  </a:moveTo>
                  <a:lnTo>
                    <a:pt x="377307" y="0"/>
                  </a:lnTo>
                  <a:lnTo>
                    <a:pt x="377307" y="812800"/>
                  </a:lnTo>
                  <a:lnTo>
                    <a:pt x="0" y="812800"/>
                  </a:lnTo>
                  <a:lnTo>
                    <a:pt x="0" y="0"/>
                  </a:lnTo>
                </a:path>
              </a:pathLst>
            </a:custGeom>
            <a:solidFill>
              <a:srgbClr val="FEBE01"/>
            </a:solidFill>
          </p:spPr>
          <p:txBody>
            <a:bodyPr/>
            <a:lstStyle/>
            <a:p>
              <a:endParaRPr lang="en-ID"/>
            </a:p>
          </p:txBody>
        </p:sp>
        <p:sp>
          <p:nvSpPr>
            <p:cNvPr id="53" name="TextBox 53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4" name="Group 54"/>
          <p:cNvGrpSpPr/>
          <p:nvPr/>
        </p:nvGrpSpPr>
        <p:grpSpPr>
          <a:xfrm rot="9896122">
            <a:off x="17735564" y="-1050369"/>
            <a:ext cx="1570351" cy="4646749"/>
            <a:chOff x="0" y="0"/>
            <a:chExt cx="377307" cy="1116472"/>
          </a:xfrm>
        </p:grpSpPr>
        <p:sp>
          <p:nvSpPr>
            <p:cNvPr id="55" name="Freeform 55"/>
            <p:cNvSpPr/>
            <p:nvPr/>
          </p:nvSpPr>
          <p:spPr>
            <a:xfrm>
              <a:off x="0" y="0"/>
              <a:ext cx="377307" cy="1116472"/>
            </a:xfrm>
            <a:custGeom>
              <a:avLst/>
              <a:gdLst/>
              <a:ahLst/>
              <a:cxnLst/>
              <a:rect l="l" t="t" r="r" b="b"/>
              <a:pathLst>
                <a:path w="377307" h="1116472">
                  <a:moveTo>
                    <a:pt x="0" y="0"/>
                  </a:moveTo>
                  <a:lnTo>
                    <a:pt x="377307" y="0"/>
                  </a:lnTo>
                  <a:lnTo>
                    <a:pt x="377307" y="1116472"/>
                  </a:lnTo>
                  <a:lnTo>
                    <a:pt x="0" y="1116472"/>
                  </a:lnTo>
                  <a:lnTo>
                    <a:pt x="0" y="0"/>
                  </a:lnTo>
                </a:path>
              </a:pathLst>
            </a:custGeom>
            <a:solidFill>
              <a:srgbClr val="FEBE01"/>
            </a:solidFill>
          </p:spPr>
          <p:txBody>
            <a:bodyPr/>
            <a:lstStyle/>
            <a:p>
              <a:endParaRPr lang="en-ID"/>
            </a:p>
          </p:txBody>
        </p:sp>
        <p:sp>
          <p:nvSpPr>
            <p:cNvPr id="56" name="TextBox 56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7" name="TextBox 57"/>
          <p:cNvSpPr txBox="1"/>
          <p:nvPr/>
        </p:nvSpPr>
        <p:spPr>
          <a:xfrm>
            <a:off x="1198049" y="4275432"/>
            <a:ext cx="15802692" cy="10232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399"/>
              </a:lnSpc>
            </a:pPr>
            <a:r>
              <a:rPr lang="en-US" sz="5999" dirty="0" err="1">
                <a:solidFill>
                  <a:srgbClr val="051D40"/>
                </a:solidFill>
                <a:latin typeface="Poppins Ultra-Bold"/>
              </a:rPr>
              <a:t>Prosedur</a:t>
            </a:r>
            <a:r>
              <a:rPr lang="en-US" sz="5999" dirty="0">
                <a:solidFill>
                  <a:srgbClr val="051D40"/>
                </a:solidFill>
                <a:latin typeface="Poppins Ultra-Bold"/>
              </a:rPr>
              <a:t> </a:t>
            </a:r>
            <a:r>
              <a:rPr lang="en-US" sz="5999" dirty="0" err="1">
                <a:solidFill>
                  <a:srgbClr val="051D40"/>
                </a:solidFill>
                <a:latin typeface="Poppins Ultra-Bold"/>
              </a:rPr>
              <a:t>Pendaftaran</a:t>
            </a:r>
            <a:r>
              <a:rPr lang="en-US" sz="5999" dirty="0">
                <a:solidFill>
                  <a:srgbClr val="051D40"/>
                </a:solidFill>
                <a:latin typeface="Poppins Ultra-Bold"/>
              </a:rPr>
              <a:t> di SIM-TA</a:t>
            </a:r>
          </a:p>
        </p:txBody>
      </p:sp>
      <p:grpSp>
        <p:nvGrpSpPr>
          <p:cNvPr id="64" name="Group 64"/>
          <p:cNvGrpSpPr/>
          <p:nvPr/>
        </p:nvGrpSpPr>
        <p:grpSpPr>
          <a:xfrm>
            <a:off x="7304344" y="543660"/>
            <a:ext cx="3526911" cy="724853"/>
            <a:chOff x="0" y="0"/>
            <a:chExt cx="4702549" cy="966470"/>
          </a:xfrm>
        </p:grpSpPr>
        <p:sp>
          <p:nvSpPr>
            <p:cNvPr id="65" name="TextBox 65"/>
            <p:cNvSpPr txBox="1"/>
            <p:nvPr/>
          </p:nvSpPr>
          <p:spPr>
            <a:xfrm>
              <a:off x="1078837" y="163536"/>
              <a:ext cx="3623712" cy="6287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689"/>
                </a:lnSpc>
              </a:pPr>
              <a:r>
                <a:rPr lang="en-US" sz="1898" dirty="0">
                  <a:solidFill>
                    <a:srgbClr val="051D40"/>
                  </a:solidFill>
                  <a:latin typeface="Poppins Ultra-Bold"/>
                </a:rPr>
                <a:t>Program </a:t>
              </a:r>
              <a:r>
                <a:rPr lang="en-US" sz="1898" dirty="0" err="1">
                  <a:solidFill>
                    <a:srgbClr val="051D40"/>
                  </a:solidFill>
                  <a:latin typeface="Poppins Ultra-Bold"/>
                </a:rPr>
                <a:t>Studi</a:t>
              </a:r>
              <a:r>
                <a:rPr lang="en-US" sz="1898" dirty="0">
                  <a:solidFill>
                    <a:srgbClr val="051D40"/>
                  </a:solidFill>
                  <a:latin typeface="Poppins Ultra-Bold"/>
                </a:rPr>
                <a:t> </a:t>
              </a:r>
            </a:p>
            <a:p>
              <a:pPr>
                <a:lnSpc>
                  <a:spcPts val="1689"/>
                </a:lnSpc>
              </a:pPr>
              <a:r>
                <a:rPr lang="en-US" sz="1898" dirty="0">
                  <a:solidFill>
                    <a:srgbClr val="051D40"/>
                  </a:solidFill>
                  <a:latin typeface="Poppins Ultra-Bold"/>
                </a:rPr>
                <a:t>Teknik </a:t>
              </a:r>
              <a:r>
                <a:rPr lang="en-US" sz="1898" dirty="0" err="1">
                  <a:solidFill>
                    <a:srgbClr val="051D40"/>
                  </a:solidFill>
                  <a:latin typeface="Poppins Ultra-Bold"/>
                </a:rPr>
                <a:t>Industri</a:t>
              </a:r>
              <a:r>
                <a:rPr lang="en-US" sz="1898" dirty="0">
                  <a:solidFill>
                    <a:srgbClr val="051D40"/>
                  </a:solidFill>
                  <a:latin typeface="Poppins Ultra-Bold"/>
                </a:rPr>
                <a:t> UMM</a:t>
              </a:r>
            </a:p>
          </p:txBody>
        </p:sp>
        <p:sp>
          <p:nvSpPr>
            <p:cNvPr id="66" name="Freeform 66"/>
            <p:cNvSpPr/>
            <p:nvPr/>
          </p:nvSpPr>
          <p:spPr>
            <a:xfrm>
              <a:off x="0" y="0"/>
              <a:ext cx="966470" cy="966470"/>
            </a:xfrm>
            <a:custGeom>
              <a:avLst/>
              <a:gdLst/>
              <a:ahLst/>
              <a:cxnLst/>
              <a:rect l="l" t="t" r="r" b="b"/>
              <a:pathLst>
                <a:path w="966470" h="966470">
                  <a:moveTo>
                    <a:pt x="0" y="0"/>
                  </a:moveTo>
                  <a:lnTo>
                    <a:pt x="966470" y="0"/>
                  </a:lnTo>
                  <a:lnTo>
                    <a:pt x="966470" y="966470"/>
                  </a:lnTo>
                  <a:lnTo>
                    <a:pt x="0" y="96647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en-ID"/>
            </a:p>
          </p:txBody>
        </p:sp>
      </p:grpSp>
      <p:sp>
        <p:nvSpPr>
          <p:cNvPr id="67" name="TextBox 57">
            <a:extLst>
              <a:ext uri="{FF2B5EF4-FFF2-40B4-BE49-F238E27FC236}">
                <a16:creationId xmlns:a16="http://schemas.microsoft.com/office/drawing/2014/main" id="{6354E42E-BF3C-BE04-31F8-BAC4917005B2}"/>
              </a:ext>
            </a:extLst>
          </p:cNvPr>
          <p:cNvSpPr txBox="1"/>
          <p:nvPr/>
        </p:nvSpPr>
        <p:spPr>
          <a:xfrm>
            <a:off x="1198049" y="6669348"/>
            <a:ext cx="15802692" cy="10232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399"/>
              </a:lnSpc>
            </a:pPr>
            <a:r>
              <a:rPr lang="en-US" sz="5999" dirty="0" err="1">
                <a:solidFill>
                  <a:srgbClr val="051D40"/>
                </a:solidFill>
                <a:latin typeface="Poppins Ultra-Bold"/>
              </a:rPr>
              <a:t>Pendaftaran</a:t>
            </a:r>
            <a:r>
              <a:rPr lang="en-US" sz="5999" dirty="0">
                <a:solidFill>
                  <a:srgbClr val="051D40"/>
                </a:solidFill>
                <a:latin typeface="Poppins Ultra-Bold"/>
              </a:rPr>
              <a:t> Seminar Proposal</a:t>
            </a:r>
          </a:p>
        </p:txBody>
      </p:sp>
    </p:spTree>
    <p:extLst>
      <p:ext uri="{BB962C8B-B14F-4D97-AF65-F5344CB8AC3E}">
        <p14:creationId xmlns:p14="http://schemas.microsoft.com/office/powerpoint/2010/main" val="16399152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84C3E78-4CA4-8FFD-A9FB-A8EB3F8F0858}"/>
              </a:ext>
            </a:extLst>
          </p:cNvPr>
          <p:cNvSpPr txBox="1"/>
          <p:nvPr/>
        </p:nvSpPr>
        <p:spPr>
          <a:xfrm>
            <a:off x="1676400" y="1168727"/>
            <a:ext cx="1449101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buAutoNum type="arabicPeriod"/>
            </a:pPr>
            <a:r>
              <a:rPr lang="en-US" sz="2400" dirty="0" err="1"/>
              <a:t>Klik</a:t>
            </a:r>
            <a:r>
              <a:rPr lang="en-US" sz="2400" dirty="0"/>
              <a:t> </a:t>
            </a:r>
            <a:r>
              <a:rPr lang="en-US" sz="2400" b="1" dirty="0" err="1"/>
              <a:t>Kegiatan</a:t>
            </a:r>
            <a:r>
              <a:rPr lang="en-US" sz="2400" b="1" dirty="0"/>
              <a:t> Seminar, </a:t>
            </a:r>
            <a:r>
              <a:rPr lang="en-US" sz="2400" dirty="0" err="1"/>
              <a:t>kemudian</a:t>
            </a:r>
            <a:r>
              <a:rPr lang="en-US" sz="2400" b="1" dirty="0"/>
              <a:t> </a:t>
            </a:r>
            <a:r>
              <a:rPr lang="en-US" sz="2400" b="1" dirty="0" err="1"/>
              <a:t>Pendftaran</a:t>
            </a:r>
            <a:r>
              <a:rPr lang="en-US" sz="2400" b="1" dirty="0"/>
              <a:t> seminar</a:t>
            </a:r>
          </a:p>
          <a:p>
            <a:pPr marL="457200" indent="-457200" algn="just">
              <a:buAutoNum type="arabicPeriod"/>
            </a:pPr>
            <a:r>
              <a:rPr lang="en-US" sz="2400" dirty="0" err="1"/>
              <a:t>Kemudian</a:t>
            </a:r>
            <a:r>
              <a:rPr lang="en-US" sz="2400" dirty="0"/>
              <a:t> </a:t>
            </a:r>
            <a:r>
              <a:rPr lang="en-US" sz="2400" b="1" dirty="0"/>
              <a:t>detail, </a:t>
            </a:r>
            <a:r>
              <a:rPr lang="en-US" sz="2400" dirty="0"/>
              <a:t>dan </a:t>
            </a:r>
            <a:r>
              <a:rPr lang="en-US" sz="2400" dirty="0" err="1"/>
              <a:t>klik</a:t>
            </a:r>
            <a:r>
              <a:rPr lang="en-US" sz="2400" dirty="0"/>
              <a:t> daftar</a:t>
            </a:r>
            <a:endParaRPr lang="en-US" sz="2400" b="1" dirty="0"/>
          </a:p>
          <a:p>
            <a:pPr marL="457200" indent="-457200" algn="just">
              <a:buAutoNum type="arabicPeriod"/>
            </a:pPr>
            <a:r>
              <a:rPr lang="en-US" sz="2400" dirty="0" err="1"/>
              <a:t>Isikan</a:t>
            </a:r>
            <a:r>
              <a:rPr lang="en-US" sz="2400" dirty="0"/>
              <a:t> </a:t>
            </a:r>
            <a:r>
              <a:rPr lang="en-US" sz="2400" dirty="0" err="1"/>
              <a:t>syarat</a:t>
            </a:r>
            <a:r>
              <a:rPr lang="en-US" sz="2400" dirty="0"/>
              <a:t> – </a:t>
            </a:r>
            <a:r>
              <a:rPr lang="en-US" sz="2400" dirty="0" err="1"/>
              <a:t>syarat</a:t>
            </a:r>
            <a:r>
              <a:rPr lang="en-US" sz="2400" dirty="0"/>
              <a:t> </a:t>
            </a:r>
            <a:r>
              <a:rPr lang="en-US" sz="2400" dirty="0" err="1"/>
              <a:t>pengajuan</a:t>
            </a:r>
            <a:r>
              <a:rPr lang="en-US" sz="2400" dirty="0"/>
              <a:t> seminar proposal</a:t>
            </a:r>
          </a:p>
        </p:txBody>
      </p:sp>
      <p:grpSp>
        <p:nvGrpSpPr>
          <p:cNvPr id="5" name="Group 64">
            <a:extLst>
              <a:ext uri="{FF2B5EF4-FFF2-40B4-BE49-F238E27FC236}">
                <a16:creationId xmlns:a16="http://schemas.microsoft.com/office/drawing/2014/main" id="{9044391A-9F3C-9AF9-9B7A-18E37044D523}"/>
              </a:ext>
            </a:extLst>
          </p:cNvPr>
          <p:cNvGrpSpPr/>
          <p:nvPr/>
        </p:nvGrpSpPr>
        <p:grpSpPr>
          <a:xfrm>
            <a:off x="7304344" y="543660"/>
            <a:ext cx="3526911" cy="724853"/>
            <a:chOff x="0" y="0"/>
            <a:chExt cx="4702549" cy="966470"/>
          </a:xfrm>
        </p:grpSpPr>
        <p:sp>
          <p:nvSpPr>
            <p:cNvPr id="6" name="TextBox 65">
              <a:extLst>
                <a:ext uri="{FF2B5EF4-FFF2-40B4-BE49-F238E27FC236}">
                  <a16:creationId xmlns:a16="http://schemas.microsoft.com/office/drawing/2014/main" id="{077BBB59-0322-4196-A470-1E18BB32BF3E}"/>
                </a:ext>
              </a:extLst>
            </p:cNvPr>
            <p:cNvSpPr txBox="1"/>
            <p:nvPr/>
          </p:nvSpPr>
          <p:spPr>
            <a:xfrm>
              <a:off x="1078837" y="163536"/>
              <a:ext cx="3623712" cy="6287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689"/>
                </a:lnSpc>
              </a:pPr>
              <a:r>
                <a:rPr lang="en-US" sz="1898" dirty="0">
                  <a:solidFill>
                    <a:srgbClr val="051D40"/>
                  </a:solidFill>
                  <a:latin typeface="Poppins Ultra-Bold"/>
                </a:rPr>
                <a:t>Program </a:t>
              </a:r>
              <a:r>
                <a:rPr lang="en-US" sz="1898" dirty="0" err="1">
                  <a:solidFill>
                    <a:srgbClr val="051D40"/>
                  </a:solidFill>
                  <a:latin typeface="Poppins Ultra-Bold"/>
                </a:rPr>
                <a:t>Studi</a:t>
              </a:r>
              <a:r>
                <a:rPr lang="en-US" sz="1898" dirty="0">
                  <a:solidFill>
                    <a:srgbClr val="051D40"/>
                  </a:solidFill>
                  <a:latin typeface="Poppins Ultra-Bold"/>
                </a:rPr>
                <a:t> </a:t>
              </a:r>
            </a:p>
            <a:p>
              <a:pPr>
                <a:lnSpc>
                  <a:spcPts val="1689"/>
                </a:lnSpc>
              </a:pPr>
              <a:r>
                <a:rPr lang="en-US" sz="1898" dirty="0">
                  <a:solidFill>
                    <a:srgbClr val="051D40"/>
                  </a:solidFill>
                  <a:latin typeface="Poppins Ultra-Bold"/>
                </a:rPr>
                <a:t>Teknik </a:t>
              </a:r>
              <a:r>
                <a:rPr lang="en-US" sz="1898" dirty="0" err="1">
                  <a:solidFill>
                    <a:srgbClr val="051D40"/>
                  </a:solidFill>
                  <a:latin typeface="Poppins Ultra-Bold"/>
                </a:rPr>
                <a:t>Industri</a:t>
              </a:r>
              <a:r>
                <a:rPr lang="en-US" sz="1898" dirty="0">
                  <a:solidFill>
                    <a:srgbClr val="051D40"/>
                  </a:solidFill>
                  <a:latin typeface="Poppins Ultra-Bold"/>
                </a:rPr>
                <a:t> UMM</a:t>
              </a:r>
            </a:p>
          </p:txBody>
        </p:sp>
        <p:sp>
          <p:nvSpPr>
            <p:cNvPr id="7" name="Freeform 66">
              <a:extLst>
                <a:ext uri="{FF2B5EF4-FFF2-40B4-BE49-F238E27FC236}">
                  <a16:creationId xmlns:a16="http://schemas.microsoft.com/office/drawing/2014/main" id="{5089FB63-D7D3-61C1-4A07-411E496DA2AD}"/>
                </a:ext>
              </a:extLst>
            </p:cNvPr>
            <p:cNvSpPr/>
            <p:nvPr/>
          </p:nvSpPr>
          <p:spPr>
            <a:xfrm>
              <a:off x="0" y="0"/>
              <a:ext cx="966470" cy="966470"/>
            </a:xfrm>
            <a:custGeom>
              <a:avLst/>
              <a:gdLst/>
              <a:ahLst/>
              <a:cxnLst/>
              <a:rect l="l" t="t" r="r" b="b"/>
              <a:pathLst>
                <a:path w="966470" h="966470">
                  <a:moveTo>
                    <a:pt x="0" y="0"/>
                  </a:moveTo>
                  <a:lnTo>
                    <a:pt x="966470" y="0"/>
                  </a:lnTo>
                  <a:lnTo>
                    <a:pt x="966470" y="966470"/>
                  </a:lnTo>
                  <a:lnTo>
                    <a:pt x="0" y="96647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en-ID"/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4D65D97F-6462-EBCF-C676-6DB6C9B3B6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0" y="2749110"/>
            <a:ext cx="14097000" cy="7537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3115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8730896" y="5600700"/>
            <a:ext cx="736998" cy="0"/>
          </a:xfrm>
          <a:prstGeom prst="line">
            <a:avLst/>
          </a:prstGeom>
          <a:ln w="114300" cap="flat">
            <a:solidFill>
              <a:srgbClr val="051D4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ID"/>
          </a:p>
        </p:txBody>
      </p:sp>
      <p:grpSp>
        <p:nvGrpSpPr>
          <p:cNvPr id="15" name="Group 15"/>
          <p:cNvGrpSpPr/>
          <p:nvPr/>
        </p:nvGrpSpPr>
        <p:grpSpPr>
          <a:xfrm>
            <a:off x="0" y="6092684"/>
            <a:ext cx="18288000" cy="4194315"/>
            <a:chOff x="0" y="0"/>
            <a:chExt cx="2271125" cy="1671738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2271125" cy="1671738"/>
            </a:xfrm>
            <a:custGeom>
              <a:avLst/>
              <a:gdLst/>
              <a:ahLst/>
              <a:cxnLst/>
              <a:rect l="l" t="t" r="r" b="b"/>
              <a:pathLst>
                <a:path w="2271125" h="1671738">
                  <a:moveTo>
                    <a:pt x="44890" y="0"/>
                  </a:moveTo>
                  <a:lnTo>
                    <a:pt x="2226235" y="0"/>
                  </a:lnTo>
                  <a:cubicBezTo>
                    <a:pt x="2238141" y="0"/>
                    <a:pt x="2249559" y="4729"/>
                    <a:pt x="2257977" y="13148"/>
                  </a:cubicBezTo>
                  <a:cubicBezTo>
                    <a:pt x="2266396" y="21567"/>
                    <a:pt x="2271125" y="32985"/>
                    <a:pt x="2271125" y="44890"/>
                  </a:cubicBezTo>
                  <a:lnTo>
                    <a:pt x="2271125" y="1626848"/>
                  </a:lnTo>
                  <a:cubicBezTo>
                    <a:pt x="2271125" y="1638754"/>
                    <a:pt x="2266396" y="1650172"/>
                    <a:pt x="2257977" y="1658590"/>
                  </a:cubicBezTo>
                  <a:cubicBezTo>
                    <a:pt x="2249559" y="1667009"/>
                    <a:pt x="2238141" y="1671738"/>
                    <a:pt x="2226235" y="1671738"/>
                  </a:cubicBezTo>
                  <a:lnTo>
                    <a:pt x="44890" y="1671738"/>
                  </a:lnTo>
                  <a:cubicBezTo>
                    <a:pt x="32985" y="1671738"/>
                    <a:pt x="21567" y="1667009"/>
                    <a:pt x="13148" y="1658590"/>
                  </a:cubicBezTo>
                  <a:cubicBezTo>
                    <a:pt x="4729" y="1650172"/>
                    <a:pt x="0" y="1638754"/>
                    <a:pt x="0" y="1626848"/>
                  </a:cubicBezTo>
                  <a:lnTo>
                    <a:pt x="0" y="44890"/>
                  </a:lnTo>
                  <a:cubicBezTo>
                    <a:pt x="0" y="32985"/>
                    <a:pt x="4729" y="21567"/>
                    <a:pt x="13148" y="13148"/>
                  </a:cubicBezTo>
                  <a:cubicBezTo>
                    <a:pt x="21567" y="4729"/>
                    <a:pt x="32985" y="0"/>
                    <a:pt x="44890" y="0"/>
                  </a:cubicBezTo>
                  <a:close/>
                </a:path>
              </a:pathLst>
            </a:custGeom>
            <a:solidFill>
              <a:srgbClr val="FEBE01"/>
            </a:solidFill>
          </p:spPr>
          <p:txBody>
            <a:bodyPr/>
            <a:lstStyle/>
            <a:p>
              <a:endParaRPr lang="en-ID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45" name="Group 45"/>
          <p:cNvGrpSpPr/>
          <p:nvPr/>
        </p:nvGrpSpPr>
        <p:grpSpPr>
          <a:xfrm rot="1607643">
            <a:off x="-565372" y="-1146320"/>
            <a:ext cx="1616820" cy="6261544"/>
            <a:chOff x="0" y="0"/>
            <a:chExt cx="377307" cy="1461218"/>
          </a:xfrm>
        </p:grpSpPr>
        <p:sp>
          <p:nvSpPr>
            <p:cNvPr id="46" name="Freeform 46"/>
            <p:cNvSpPr/>
            <p:nvPr/>
          </p:nvSpPr>
          <p:spPr>
            <a:xfrm>
              <a:off x="0" y="0"/>
              <a:ext cx="377307" cy="1461218"/>
            </a:xfrm>
            <a:custGeom>
              <a:avLst/>
              <a:gdLst/>
              <a:ahLst/>
              <a:cxnLst/>
              <a:rect l="l" t="t" r="r" b="b"/>
              <a:pathLst>
                <a:path w="377307" h="1461218">
                  <a:moveTo>
                    <a:pt x="0" y="0"/>
                  </a:moveTo>
                  <a:lnTo>
                    <a:pt x="377307" y="0"/>
                  </a:lnTo>
                  <a:lnTo>
                    <a:pt x="377307" y="1461218"/>
                  </a:lnTo>
                  <a:lnTo>
                    <a:pt x="0" y="1461218"/>
                  </a:lnTo>
                  <a:lnTo>
                    <a:pt x="0" y="0"/>
                  </a:lnTo>
                </a:path>
              </a:pathLst>
            </a:custGeom>
            <a:solidFill>
              <a:srgbClr val="051D40"/>
            </a:solidFill>
          </p:spPr>
          <p:txBody>
            <a:bodyPr/>
            <a:lstStyle/>
            <a:p>
              <a:endParaRPr lang="en-ID"/>
            </a:p>
          </p:txBody>
        </p:sp>
        <p:sp>
          <p:nvSpPr>
            <p:cNvPr id="47" name="TextBox 4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48" name="Group 48"/>
          <p:cNvGrpSpPr/>
          <p:nvPr/>
        </p:nvGrpSpPr>
        <p:grpSpPr>
          <a:xfrm rot="8695888">
            <a:off x="16510340" y="-2228409"/>
            <a:ext cx="1570351" cy="6081579"/>
            <a:chOff x="0" y="0"/>
            <a:chExt cx="377307" cy="1461218"/>
          </a:xfrm>
        </p:grpSpPr>
        <p:sp>
          <p:nvSpPr>
            <p:cNvPr id="49" name="Freeform 49"/>
            <p:cNvSpPr/>
            <p:nvPr/>
          </p:nvSpPr>
          <p:spPr>
            <a:xfrm>
              <a:off x="0" y="0"/>
              <a:ext cx="377307" cy="1461218"/>
            </a:xfrm>
            <a:custGeom>
              <a:avLst/>
              <a:gdLst/>
              <a:ahLst/>
              <a:cxnLst/>
              <a:rect l="l" t="t" r="r" b="b"/>
              <a:pathLst>
                <a:path w="377307" h="1461218">
                  <a:moveTo>
                    <a:pt x="0" y="0"/>
                  </a:moveTo>
                  <a:lnTo>
                    <a:pt x="377307" y="0"/>
                  </a:lnTo>
                  <a:lnTo>
                    <a:pt x="377307" y="1461218"/>
                  </a:lnTo>
                  <a:lnTo>
                    <a:pt x="0" y="1461218"/>
                  </a:lnTo>
                  <a:lnTo>
                    <a:pt x="0" y="0"/>
                  </a:lnTo>
                </a:path>
              </a:pathLst>
            </a:custGeom>
            <a:solidFill>
              <a:srgbClr val="051D40"/>
            </a:solidFill>
          </p:spPr>
          <p:txBody>
            <a:bodyPr/>
            <a:lstStyle/>
            <a:p>
              <a:endParaRPr lang="en-ID"/>
            </a:p>
          </p:txBody>
        </p:sp>
        <p:sp>
          <p:nvSpPr>
            <p:cNvPr id="50" name="TextBox 50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1" name="Group 51"/>
          <p:cNvGrpSpPr/>
          <p:nvPr/>
        </p:nvGrpSpPr>
        <p:grpSpPr>
          <a:xfrm rot="2807877">
            <a:off x="-267783" y="-1538495"/>
            <a:ext cx="1616820" cy="3482973"/>
            <a:chOff x="0" y="0"/>
            <a:chExt cx="377307" cy="812800"/>
          </a:xfrm>
        </p:grpSpPr>
        <p:sp>
          <p:nvSpPr>
            <p:cNvPr id="52" name="Freeform 52"/>
            <p:cNvSpPr/>
            <p:nvPr/>
          </p:nvSpPr>
          <p:spPr>
            <a:xfrm>
              <a:off x="0" y="0"/>
              <a:ext cx="377307" cy="812800"/>
            </a:xfrm>
            <a:custGeom>
              <a:avLst/>
              <a:gdLst/>
              <a:ahLst/>
              <a:cxnLst/>
              <a:rect l="l" t="t" r="r" b="b"/>
              <a:pathLst>
                <a:path w="377307" h="812800">
                  <a:moveTo>
                    <a:pt x="0" y="0"/>
                  </a:moveTo>
                  <a:lnTo>
                    <a:pt x="377307" y="0"/>
                  </a:lnTo>
                  <a:lnTo>
                    <a:pt x="377307" y="812800"/>
                  </a:lnTo>
                  <a:lnTo>
                    <a:pt x="0" y="812800"/>
                  </a:lnTo>
                  <a:lnTo>
                    <a:pt x="0" y="0"/>
                  </a:lnTo>
                </a:path>
              </a:pathLst>
            </a:custGeom>
            <a:solidFill>
              <a:srgbClr val="FEBE01"/>
            </a:solidFill>
          </p:spPr>
          <p:txBody>
            <a:bodyPr/>
            <a:lstStyle/>
            <a:p>
              <a:endParaRPr lang="en-ID"/>
            </a:p>
          </p:txBody>
        </p:sp>
        <p:sp>
          <p:nvSpPr>
            <p:cNvPr id="53" name="TextBox 53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4" name="Group 54"/>
          <p:cNvGrpSpPr/>
          <p:nvPr/>
        </p:nvGrpSpPr>
        <p:grpSpPr>
          <a:xfrm rot="9896122">
            <a:off x="17735564" y="-1050369"/>
            <a:ext cx="1570351" cy="4646749"/>
            <a:chOff x="0" y="0"/>
            <a:chExt cx="377307" cy="1116472"/>
          </a:xfrm>
        </p:grpSpPr>
        <p:sp>
          <p:nvSpPr>
            <p:cNvPr id="55" name="Freeform 55"/>
            <p:cNvSpPr/>
            <p:nvPr/>
          </p:nvSpPr>
          <p:spPr>
            <a:xfrm>
              <a:off x="0" y="0"/>
              <a:ext cx="377307" cy="1116472"/>
            </a:xfrm>
            <a:custGeom>
              <a:avLst/>
              <a:gdLst/>
              <a:ahLst/>
              <a:cxnLst/>
              <a:rect l="l" t="t" r="r" b="b"/>
              <a:pathLst>
                <a:path w="377307" h="1116472">
                  <a:moveTo>
                    <a:pt x="0" y="0"/>
                  </a:moveTo>
                  <a:lnTo>
                    <a:pt x="377307" y="0"/>
                  </a:lnTo>
                  <a:lnTo>
                    <a:pt x="377307" y="1116472"/>
                  </a:lnTo>
                  <a:lnTo>
                    <a:pt x="0" y="1116472"/>
                  </a:lnTo>
                  <a:lnTo>
                    <a:pt x="0" y="0"/>
                  </a:lnTo>
                </a:path>
              </a:pathLst>
            </a:custGeom>
            <a:solidFill>
              <a:srgbClr val="FEBE01"/>
            </a:solidFill>
          </p:spPr>
          <p:txBody>
            <a:bodyPr/>
            <a:lstStyle/>
            <a:p>
              <a:endParaRPr lang="en-ID"/>
            </a:p>
          </p:txBody>
        </p:sp>
        <p:sp>
          <p:nvSpPr>
            <p:cNvPr id="56" name="TextBox 56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7" name="TextBox 57"/>
          <p:cNvSpPr txBox="1"/>
          <p:nvPr/>
        </p:nvSpPr>
        <p:spPr>
          <a:xfrm>
            <a:off x="1198049" y="4275432"/>
            <a:ext cx="15802692" cy="10232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399"/>
              </a:lnSpc>
            </a:pPr>
            <a:r>
              <a:rPr lang="en-US" sz="5999" dirty="0" err="1">
                <a:solidFill>
                  <a:srgbClr val="051D40"/>
                </a:solidFill>
                <a:latin typeface="Poppins Ultra-Bold"/>
              </a:rPr>
              <a:t>Prosedur</a:t>
            </a:r>
            <a:r>
              <a:rPr lang="en-US" sz="5999" dirty="0">
                <a:solidFill>
                  <a:srgbClr val="051D40"/>
                </a:solidFill>
                <a:latin typeface="Poppins Ultra-Bold"/>
              </a:rPr>
              <a:t> </a:t>
            </a:r>
            <a:r>
              <a:rPr lang="en-US" sz="5999" dirty="0" err="1">
                <a:solidFill>
                  <a:srgbClr val="051D40"/>
                </a:solidFill>
                <a:latin typeface="Poppins Ultra-Bold"/>
              </a:rPr>
              <a:t>Pendaftaran</a:t>
            </a:r>
            <a:r>
              <a:rPr lang="en-US" sz="5999" dirty="0">
                <a:solidFill>
                  <a:srgbClr val="051D40"/>
                </a:solidFill>
                <a:latin typeface="Poppins Ultra-Bold"/>
              </a:rPr>
              <a:t> di SIM-TA</a:t>
            </a:r>
          </a:p>
        </p:txBody>
      </p:sp>
      <p:grpSp>
        <p:nvGrpSpPr>
          <p:cNvPr id="64" name="Group 64"/>
          <p:cNvGrpSpPr/>
          <p:nvPr/>
        </p:nvGrpSpPr>
        <p:grpSpPr>
          <a:xfrm>
            <a:off x="7304344" y="543660"/>
            <a:ext cx="3526911" cy="724853"/>
            <a:chOff x="0" y="0"/>
            <a:chExt cx="4702549" cy="966470"/>
          </a:xfrm>
        </p:grpSpPr>
        <p:sp>
          <p:nvSpPr>
            <p:cNvPr id="65" name="TextBox 65"/>
            <p:cNvSpPr txBox="1"/>
            <p:nvPr/>
          </p:nvSpPr>
          <p:spPr>
            <a:xfrm>
              <a:off x="1078837" y="163536"/>
              <a:ext cx="3623712" cy="6287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689"/>
                </a:lnSpc>
              </a:pPr>
              <a:r>
                <a:rPr lang="en-US" sz="1898" dirty="0">
                  <a:solidFill>
                    <a:srgbClr val="051D40"/>
                  </a:solidFill>
                  <a:latin typeface="Poppins Ultra-Bold"/>
                </a:rPr>
                <a:t>Program </a:t>
              </a:r>
              <a:r>
                <a:rPr lang="en-US" sz="1898" dirty="0" err="1">
                  <a:solidFill>
                    <a:srgbClr val="051D40"/>
                  </a:solidFill>
                  <a:latin typeface="Poppins Ultra-Bold"/>
                </a:rPr>
                <a:t>Studi</a:t>
              </a:r>
              <a:r>
                <a:rPr lang="en-US" sz="1898" dirty="0">
                  <a:solidFill>
                    <a:srgbClr val="051D40"/>
                  </a:solidFill>
                  <a:latin typeface="Poppins Ultra-Bold"/>
                </a:rPr>
                <a:t> </a:t>
              </a:r>
            </a:p>
            <a:p>
              <a:pPr>
                <a:lnSpc>
                  <a:spcPts val="1689"/>
                </a:lnSpc>
              </a:pPr>
              <a:r>
                <a:rPr lang="en-US" sz="1898" dirty="0">
                  <a:solidFill>
                    <a:srgbClr val="051D40"/>
                  </a:solidFill>
                  <a:latin typeface="Poppins Ultra-Bold"/>
                </a:rPr>
                <a:t>Teknik </a:t>
              </a:r>
              <a:r>
                <a:rPr lang="en-US" sz="1898" dirty="0" err="1">
                  <a:solidFill>
                    <a:srgbClr val="051D40"/>
                  </a:solidFill>
                  <a:latin typeface="Poppins Ultra-Bold"/>
                </a:rPr>
                <a:t>Industri</a:t>
              </a:r>
              <a:r>
                <a:rPr lang="en-US" sz="1898" dirty="0">
                  <a:solidFill>
                    <a:srgbClr val="051D40"/>
                  </a:solidFill>
                  <a:latin typeface="Poppins Ultra-Bold"/>
                </a:rPr>
                <a:t> UMM</a:t>
              </a:r>
            </a:p>
          </p:txBody>
        </p:sp>
        <p:sp>
          <p:nvSpPr>
            <p:cNvPr id="66" name="Freeform 66"/>
            <p:cNvSpPr/>
            <p:nvPr/>
          </p:nvSpPr>
          <p:spPr>
            <a:xfrm>
              <a:off x="0" y="0"/>
              <a:ext cx="966470" cy="966470"/>
            </a:xfrm>
            <a:custGeom>
              <a:avLst/>
              <a:gdLst/>
              <a:ahLst/>
              <a:cxnLst/>
              <a:rect l="l" t="t" r="r" b="b"/>
              <a:pathLst>
                <a:path w="966470" h="966470">
                  <a:moveTo>
                    <a:pt x="0" y="0"/>
                  </a:moveTo>
                  <a:lnTo>
                    <a:pt x="966470" y="0"/>
                  </a:lnTo>
                  <a:lnTo>
                    <a:pt x="966470" y="966470"/>
                  </a:lnTo>
                  <a:lnTo>
                    <a:pt x="0" y="96647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en-ID"/>
            </a:p>
          </p:txBody>
        </p:sp>
      </p:grpSp>
      <p:sp>
        <p:nvSpPr>
          <p:cNvPr id="67" name="TextBox 57">
            <a:extLst>
              <a:ext uri="{FF2B5EF4-FFF2-40B4-BE49-F238E27FC236}">
                <a16:creationId xmlns:a16="http://schemas.microsoft.com/office/drawing/2014/main" id="{6354E42E-BF3C-BE04-31F8-BAC4917005B2}"/>
              </a:ext>
            </a:extLst>
          </p:cNvPr>
          <p:cNvSpPr txBox="1"/>
          <p:nvPr/>
        </p:nvSpPr>
        <p:spPr>
          <a:xfrm>
            <a:off x="1198049" y="6669348"/>
            <a:ext cx="15802692" cy="10232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399"/>
              </a:lnSpc>
            </a:pPr>
            <a:r>
              <a:rPr lang="en-US" sz="5999" dirty="0" err="1">
                <a:solidFill>
                  <a:srgbClr val="051D40"/>
                </a:solidFill>
                <a:latin typeface="Poppins Ultra-Bold"/>
              </a:rPr>
              <a:t>Pendaftaran</a:t>
            </a:r>
            <a:r>
              <a:rPr lang="en-US" sz="5999" dirty="0">
                <a:solidFill>
                  <a:srgbClr val="051D40"/>
                </a:solidFill>
                <a:latin typeface="Poppins Ultra-Bold"/>
              </a:rPr>
              <a:t> </a:t>
            </a:r>
            <a:r>
              <a:rPr lang="en-US" sz="5999" dirty="0" err="1">
                <a:solidFill>
                  <a:srgbClr val="051D40"/>
                </a:solidFill>
                <a:latin typeface="Poppins Ultra-Bold"/>
              </a:rPr>
              <a:t>Sidang</a:t>
            </a:r>
            <a:r>
              <a:rPr lang="en-US" sz="5999" dirty="0">
                <a:solidFill>
                  <a:srgbClr val="051D40"/>
                </a:solidFill>
                <a:latin typeface="Poppins Ultra-Bold"/>
              </a:rPr>
              <a:t> </a:t>
            </a:r>
            <a:r>
              <a:rPr lang="en-US" sz="5999" dirty="0" err="1">
                <a:solidFill>
                  <a:srgbClr val="051D40"/>
                </a:solidFill>
                <a:latin typeface="Poppins Ultra-Bold"/>
              </a:rPr>
              <a:t>Skripsi</a:t>
            </a:r>
            <a:endParaRPr lang="en-US" sz="5999" dirty="0">
              <a:solidFill>
                <a:srgbClr val="051D40"/>
              </a:solidFill>
              <a:latin typeface="Poppins Ultra-Bold"/>
            </a:endParaRPr>
          </a:p>
        </p:txBody>
      </p:sp>
    </p:spTree>
    <p:extLst>
      <p:ext uri="{BB962C8B-B14F-4D97-AF65-F5344CB8AC3E}">
        <p14:creationId xmlns:p14="http://schemas.microsoft.com/office/powerpoint/2010/main" val="9092859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84C3E78-4CA4-8FFD-A9FB-A8EB3F8F0858}"/>
              </a:ext>
            </a:extLst>
          </p:cNvPr>
          <p:cNvSpPr txBox="1"/>
          <p:nvPr/>
        </p:nvSpPr>
        <p:spPr>
          <a:xfrm>
            <a:off x="1676400" y="1168727"/>
            <a:ext cx="1449101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buAutoNum type="arabicPeriod"/>
            </a:pPr>
            <a:r>
              <a:rPr lang="en-US" sz="2400" dirty="0" err="1"/>
              <a:t>Klik</a:t>
            </a:r>
            <a:r>
              <a:rPr lang="en-US" sz="2400" dirty="0"/>
              <a:t> </a:t>
            </a:r>
            <a:r>
              <a:rPr lang="en-US" sz="2400" b="1" dirty="0" err="1"/>
              <a:t>Pendaftaran</a:t>
            </a:r>
            <a:r>
              <a:rPr lang="en-US" sz="2400" b="1" dirty="0"/>
              <a:t> </a:t>
            </a:r>
            <a:r>
              <a:rPr lang="en-US" sz="2400" b="1" dirty="0" err="1"/>
              <a:t>sidang</a:t>
            </a:r>
            <a:r>
              <a:rPr lang="en-US" sz="2400" b="1" dirty="0"/>
              <a:t> </a:t>
            </a:r>
            <a:r>
              <a:rPr lang="en-US" sz="2400" b="1" dirty="0" err="1"/>
              <a:t>skripsi</a:t>
            </a:r>
            <a:endParaRPr lang="en-US" sz="2400" b="1" dirty="0"/>
          </a:p>
          <a:p>
            <a:pPr marL="457200" indent="-457200" algn="just">
              <a:buAutoNum type="arabicPeriod"/>
            </a:pPr>
            <a:r>
              <a:rPr lang="en-US" sz="2400" dirty="0" err="1"/>
              <a:t>Kemudian</a:t>
            </a:r>
            <a:r>
              <a:rPr lang="en-US" sz="2400" dirty="0"/>
              <a:t> </a:t>
            </a:r>
            <a:r>
              <a:rPr lang="en-US" sz="2400" b="1" dirty="0"/>
              <a:t>detail, </a:t>
            </a:r>
            <a:r>
              <a:rPr lang="en-US" sz="2400" dirty="0"/>
              <a:t>dan </a:t>
            </a:r>
            <a:r>
              <a:rPr lang="en-US" sz="2400" dirty="0" err="1"/>
              <a:t>klik</a:t>
            </a:r>
            <a:r>
              <a:rPr lang="en-US" sz="2400" dirty="0"/>
              <a:t> daftar</a:t>
            </a:r>
            <a:endParaRPr lang="en-US" sz="2400" b="1" dirty="0"/>
          </a:p>
          <a:p>
            <a:pPr marL="457200" indent="-457200" algn="just">
              <a:buAutoNum type="arabicPeriod"/>
            </a:pPr>
            <a:r>
              <a:rPr lang="en-US" sz="2400" dirty="0" err="1"/>
              <a:t>Isikan</a:t>
            </a:r>
            <a:r>
              <a:rPr lang="en-US" sz="2400" dirty="0"/>
              <a:t> </a:t>
            </a:r>
            <a:r>
              <a:rPr lang="en-US" sz="2400" dirty="0" err="1"/>
              <a:t>syarat</a:t>
            </a:r>
            <a:r>
              <a:rPr lang="en-US" sz="2400" dirty="0"/>
              <a:t> – </a:t>
            </a:r>
            <a:r>
              <a:rPr lang="en-US" sz="2400" dirty="0" err="1"/>
              <a:t>syarat</a:t>
            </a:r>
            <a:r>
              <a:rPr lang="en-US" sz="2400" dirty="0"/>
              <a:t> </a:t>
            </a:r>
            <a:r>
              <a:rPr lang="en-US" sz="2400" dirty="0" err="1"/>
              <a:t>pengajuan</a:t>
            </a:r>
            <a:r>
              <a:rPr lang="en-US" sz="2400" dirty="0"/>
              <a:t> </a:t>
            </a:r>
            <a:r>
              <a:rPr lang="en-US" sz="2400" dirty="0" err="1"/>
              <a:t>Sidang</a:t>
            </a:r>
            <a:r>
              <a:rPr lang="en-US" sz="2400" dirty="0"/>
              <a:t> </a:t>
            </a:r>
            <a:r>
              <a:rPr lang="en-US" sz="2400" dirty="0" err="1"/>
              <a:t>skripsi</a:t>
            </a:r>
            <a:endParaRPr lang="en-US" sz="2400" dirty="0"/>
          </a:p>
        </p:txBody>
      </p:sp>
      <p:grpSp>
        <p:nvGrpSpPr>
          <p:cNvPr id="5" name="Group 64">
            <a:extLst>
              <a:ext uri="{FF2B5EF4-FFF2-40B4-BE49-F238E27FC236}">
                <a16:creationId xmlns:a16="http://schemas.microsoft.com/office/drawing/2014/main" id="{9044391A-9F3C-9AF9-9B7A-18E37044D523}"/>
              </a:ext>
            </a:extLst>
          </p:cNvPr>
          <p:cNvGrpSpPr/>
          <p:nvPr/>
        </p:nvGrpSpPr>
        <p:grpSpPr>
          <a:xfrm>
            <a:off x="7304344" y="543660"/>
            <a:ext cx="3526911" cy="724853"/>
            <a:chOff x="0" y="0"/>
            <a:chExt cx="4702549" cy="966470"/>
          </a:xfrm>
        </p:grpSpPr>
        <p:sp>
          <p:nvSpPr>
            <p:cNvPr id="6" name="TextBox 65">
              <a:extLst>
                <a:ext uri="{FF2B5EF4-FFF2-40B4-BE49-F238E27FC236}">
                  <a16:creationId xmlns:a16="http://schemas.microsoft.com/office/drawing/2014/main" id="{077BBB59-0322-4196-A470-1E18BB32BF3E}"/>
                </a:ext>
              </a:extLst>
            </p:cNvPr>
            <p:cNvSpPr txBox="1"/>
            <p:nvPr/>
          </p:nvSpPr>
          <p:spPr>
            <a:xfrm>
              <a:off x="1078837" y="163536"/>
              <a:ext cx="3623712" cy="6287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689"/>
                </a:lnSpc>
              </a:pPr>
              <a:r>
                <a:rPr lang="en-US" sz="1898" dirty="0">
                  <a:solidFill>
                    <a:srgbClr val="051D40"/>
                  </a:solidFill>
                  <a:latin typeface="Poppins Ultra-Bold"/>
                </a:rPr>
                <a:t>Program </a:t>
              </a:r>
              <a:r>
                <a:rPr lang="en-US" sz="1898" dirty="0" err="1">
                  <a:solidFill>
                    <a:srgbClr val="051D40"/>
                  </a:solidFill>
                  <a:latin typeface="Poppins Ultra-Bold"/>
                </a:rPr>
                <a:t>Studi</a:t>
              </a:r>
              <a:r>
                <a:rPr lang="en-US" sz="1898" dirty="0">
                  <a:solidFill>
                    <a:srgbClr val="051D40"/>
                  </a:solidFill>
                  <a:latin typeface="Poppins Ultra-Bold"/>
                </a:rPr>
                <a:t> </a:t>
              </a:r>
            </a:p>
            <a:p>
              <a:pPr>
                <a:lnSpc>
                  <a:spcPts val="1689"/>
                </a:lnSpc>
              </a:pPr>
              <a:r>
                <a:rPr lang="en-US" sz="1898" dirty="0">
                  <a:solidFill>
                    <a:srgbClr val="051D40"/>
                  </a:solidFill>
                  <a:latin typeface="Poppins Ultra-Bold"/>
                </a:rPr>
                <a:t>Teknik </a:t>
              </a:r>
              <a:r>
                <a:rPr lang="en-US" sz="1898" dirty="0" err="1">
                  <a:solidFill>
                    <a:srgbClr val="051D40"/>
                  </a:solidFill>
                  <a:latin typeface="Poppins Ultra-Bold"/>
                </a:rPr>
                <a:t>Industri</a:t>
              </a:r>
              <a:r>
                <a:rPr lang="en-US" sz="1898" dirty="0">
                  <a:solidFill>
                    <a:srgbClr val="051D40"/>
                  </a:solidFill>
                  <a:latin typeface="Poppins Ultra-Bold"/>
                </a:rPr>
                <a:t> UMM</a:t>
              </a:r>
            </a:p>
          </p:txBody>
        </p:sp>
        <p:sp>
          <p:nvSpPr>
            <p:cNvPr id="7" name="Freeform 66">
              <a:extLst>
                <a:ext uri="{FF2B5EF4-FFF2-40B4-BE49-F238E27FC236}">
                  <a16:creationId xmlns:a16="http://schemas.microsoft.com/office/drawing/2014/main" id="{5089FB63-D7D3-61C1-4A07-411E496DA2AD}"/>
                </a:ext>
              </a:extLst>
            </p:cNvPr>
            <p:cNvSpPr/>
            <p:nvPr/>
          </p:nvSpPr>
          <p:spPr>
            <a:xfrm>
              <a:off x="0" y="0"/>
              <a:ext cx="966470" cy="966470"/>
            </a:xfrm>
            <a:custGeom>
              <a:avLst/>
              <a:gdLst/>
              <a:ahLst/>
              <a:cxnLst/>
              <a:rect l="l" t="t" r="r" b="b"/>
              <a:pathLst>
                <a:path w="966470" h="966470">
                  <a:moveTo>
                    <a:pt x="0" y="0"/>
                  </a:moveTo>
                  <a:lnTo>
                    <a:pt x="966470" y="0"/>
                  </a:lnTo>
                  <a:lnTo>
                    <a:pt x="966470" y="966470"/>
                  </a:lnTo>
                  <a:lnTo>
                    <a:pt x="0" y="96647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en-ID"/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4D65D97F-6462-EBCF-C676-6DB6C9B3B6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0" y="2749110"/>
            <a:ext cx="14097000" cy="7537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060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10800000">
            <a:off x="0" y="0"/>
            <a:ext cx="4619967" cy="10287000"/>
            <a:chOff x="0" y="0"/>
            <a:chExt cx="1216781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216781" cy="2709333"/>
            </a:xfrm>
            <a:custGeom>
              <a:avLst/>
              <a:gdLst/>
              <a:ahLst/>
              <a:cxnLst/>
              <a:rect l="l" t="t" r="r" b="b"/>
              <a:pathLst>
                <a:path w="1216781" h="2709333">
                  <a:moveTo>
                    <a:pt x="0" y="0"/>
                  </a:moveTo>
                  <a:lnTo>
                    <a:pt x="1216781" y="0"/>
                  </a:lnTo>
                  <a:lnTo>
                    <a:pt x="1216781" y="2709333"/>
                  </a:lnTo>
                  <a:lnTo>
                    <a:pt x="0" y="2709333"/>
                  </a:lnTo>
                  <a:lnTo>
                    <a:pt x="0" y="0"/>
                  </a:lnTo>
                </a:path>
              </a:pathLst>
            </a:custGeom>
            <a:solidFill>
              <a:srgbClr val="051D40"/>
            </a:solidFill>
          </p:spPr>
          <p:txBody>
            <a:bodyPr/>
            <a:lstStyle/>
            <a:p>
              <a:endParaRPr lang="en-ID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 rot="-10800000">
            <a:off x="0" y="755885"/>
            <a:ext cx="8775229" cy="8775229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ID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 rot="-10800000">
            <a:off x="444438" y="1171223"/>
            <a:ext cx="7658741" cy="7658741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</a:path>
              </a:pathLst>
            </a:custGeom>
            <a:solidFill>
              <a:srgbClr val="FFD230"/>
            </a:solidFill>
          </p:spPr>
          <p:txBody>
            <a:bodyPr/>
            <a:lstStyle/>
            <a:p>
              <a:endParaRPr lang="en-ID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 rot="-10800000">
            <a:off x="0" y="1457036"/>
            <a:ext cx="7658741" cy="7658741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</a:path>
              </a:pathLst>
            </a:custGeom>
            <a:solidFill>
              <a:srgbClr val="051D40"/>
            </a:solidFill>
          </p:spPr>
          <p:txBody>
            <a:bodyPr/>
            <a:lstStyle/>
            <a:p>
              <a:endParaRPr lang="en-ID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4" name="Group 14"/>
          <p:cNvGrpSpPr>
            <a:grpSpLocks noChangeAspect="1"/>
          </p:cNvGrpSpPr>
          <p:nvPr/>
        </p:nvGrpSpPr>
        <p:grpSpPr>
          <a:xfrm>
            <a:off x="444438" y="1576273"/>
            <a:ext cx="7214303" cy="7214274"/>
            <a:chOff x="0" y="0"/>
            <a:chExt cx="6350000" cy="6349975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en-ID"/>
            </a:p>
          </p:txBody>
        </p:sp>
      </p:grpSp>
      <p:sp>
        <p:nvSpPr>
          <p:cNvPr id="16" name="AutoShape 16"/>
          <p:cNvSpPr/>
          <p:nvPr/>
        </p:nvSpPr>
        <p:spPr>
          <a:xfrm>
            <a:off x="8775501" y="2712458"/>
            <a:ext cx="736998" cy="0"/>
          </a:xfrm>
          <a:prstGeom prst="line">
            <a:avLst/>
          </a:prstGeom>
          <a:ln w="114300" cap="flat">
            <a:solidFill>
              <a:srgbClr val="051D4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ID"/>
          </a:p>
        </p:txBody>
      </p:sp>
      <p:sp>
        <p:nvSpPr>
          <p:cNvPr id="17" name="AutoShape 17"/>
          <p:cNvSpPr/>
          <p:nvPr/>
        </p:nvSpPr>
        <p:spPr>
          <a:xfrm>
            <a:off x="8775501" y="9132027"/>
            <a:ext cx="814201" cy="0"/>
          </a:xfrm>
          <a:prstGeom prst="line">
            <a:avLst/>
          </a:prstGeom>
          <a:ln w="123825" cap="flat">
            <a:solidFill>
              <a:srgbClr val="051D4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ID"/>
          </a:p>
        </p:txBody>
      </p:sp>
      <p:sp>
        <p:nvSpPr>
          <p:cNvPr id="18" name="TextBox 18"/>
          <p:cNvSpPr txBox="1"/>
          <p:nvPr/>
        </p:nvSpPr>
        <p:spPr>
          <a:xfrm>
            <a:off x="8775501" y="1536586"/>
            <a:ext cx="6852572" cy="11091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679"/>
              </a:lnSpc>
            </a:pPr>
            <a:r>
              <a:rPr lang="en-US" sz="6199">
                <a:solidFill>
                  <a:srgbClr val="051D40"/>
                </a:solidFill>
                <a:latin typeface="Poppins Ultra-Bold"/>
              </a:rPr>
              <a:t>KONTAK KAMI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8775501" y="7822362"/>
            <a:ext cx="6993565" cy="12360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589"/>
              </a:lnSpc>
            </a:pPr>
            <a:r>
              <a:rPr lang="en-US" sz="6849">
                <a:solidFill>
                  <a:srgbClr val="051D40"/>
                </a:solidFill>
                <a:latin typeface="Poppins Ultra-Bold"/>
              </a:rPr>
              <a:t>TERIMA KASIH</a:t>
            </a:r>
          </a:p>
        </p:txBody>
      </p:sp>
      <p:sp>
        <p:nvSpPr>
          <p:cNvPr id="20" name="Freeform 20"/>
          <p:cNvSpPr/>
          <p:nvPr/>
        </p:nvSpPr>
        <p:spPr>
          <a:xfrm>
            <a:off x="8775501" y="5419757"/>
            <a:ext cx="848881" cy="848881"/>
          </a:xfrm>
          <a:custGeom>
            <a:avLst/>
            <a:gdLst/>
            <a:ahLst/>
            <a:cxnLst/>
            <a:rect l="l" t="t" r="r" b="b"/>
            <a:pathLst>
              <a:path w="848881" h="848881">
                <a:moveTo>
                  <a:pt x="0" y="0"/>
                </a:moveTo>
                <a:lnTo>
                  <a:pt x="848881" y="0"/>
                </a:lnTo>
                <a:lnTo>
                  <a:pt x="848881" y="848881"/>
                </a:lnTo>
                <a:lnTo>
                  <a:pt x="0" y="84888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21" name="Freeform 21"/>
          <p:cNvSpPr/>
          <p:nvPr/>
        </p:nvSpPr>
        <p:spPr>
          <a:xfrm>
            <a:off x="8775501" y="3379208"/>
            <a:ext cx="848881" cy="848881"/>
          </a:xfrm>
          <a:custGeom>
            <a:avLst/>
            <a:gdLst/>
            <a:ahLst/>
            <a:cxnLst/>
            <a:rect l="l" t="t" r="r" b="b"/>
            <a:pathLst>
              <a:path w="848881" h="848881">
                <a:moveTo>
                  <a:pt x="0" y="0"/>
                </a:moveTo>
                <a:lnTo>
                  <a:pt x="848881" y="0"/>
                </a:lnTo>
                <a:lnTo>
                  <a:pt x="848881" y="848881"/>
                </a:lnTo>
                <a:lnTo>
                  <a:pt x="0" y="84888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22" name="Freeform 22"/>
          <p:cNvSpPr/>
          <p:nvPr/>
        </p:nvSpPr>
        <p:spPr>
          <a:xfrm>
            <a:off x="8775501" y="6440088"/>
            <a:ext cx="848881" cy="848881"/>
          </a:xfrm>
          <a:custGeom>
            <a:avLst/>
            <a:gdLst/>
            <a:ahLst/>
            <a:cxnLst/>
            <a:rect l="l" t="t" r="r" b="b"/>
            <a:pathLst>
              <a:path w="848881" h="848881">
                <a:moveTo>
                  <a:pt x="0" y="0"/>
                </a:moveTo>
                <a:lnTo>
                  <a:pt x="848881" y="0"/>
                </a:lnTo>
                <a:lnTo>
                  <a:pt x="848881" y="848880"/>
                </a:lnTo>
                <a:lnTo>
                  <a:pt x="0" y="84888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23" name="Freeform 23"/>
          <p:cNvSpPr/>
          <p:nvPr/>
        </p:nvSpPr>
        <p:spPr>
          <a:xfrm>
            <a:off x="8775229" y="4400545"/>
            <a:ext cx="847762" cy="847762"/>
          </a:xfrm>
          <a:custGeom>
            <a:avLst/>
            <a:gdLst/>
            <a:ahLst/>
            <a:cxnLst/>
            <a:rect l="l" t="t" r="r" b="b"/>
            <a:pathLst>
              <a:path w="847762" h="847762">
                <a:moveTo>
                  <a:pt x="0" y="0"/>
                </a:moveTo>
                <a:lnTo>
                  <a:pt x="847762" y="0"/>
                </a:lnTo>
                <a:lnTo>
                  <a:pt x="847762" y="847762"/>
                </a:lnTo>
                <a:lnTo>
                  <a:pt x="0" y="84776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24" name="TextBox 24"/>
          <p:cNvSpPr txBox="1"/>
          <p:nvPr/>
        </p:nvSpPr>
        <p:spPr>
          <a:xfrm>
            <a:off x="9813221" y="3527498"/>
            <a:ext cx="5806936" cy="523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60"/>
              </a:lnSpc>
            </a:pPr>
            <a:r>
              <a:rPr lang="en-US" sz="3300" spc="33">
                <a:solidFill>
                  <a:srgbClr val="051D40"/>
                </a:solidFill>
                <a:latin typeface="Poppins Ultra-Bold"/>
              </a:rPr>
              <a:t>industri.umm.ac.id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9821137" y="4548275"/>
            <a:ext cx="5806936" cy="523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60"/>
              </a:lnSpc>
            </a:pPr>
            <a:r>
              <a:rPr lang="en-US" sz="3300" spc="33">
                <a:solidFill>
                  <a:srgbClr val="051D40"/>
                </a:solidFill>
                <a:latin typeface="Poppins Ultra-Bold"/>
              </a:rPr>
              <a:t>@industri.umm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9813221" y="5568047"/>
            <a:ext cx="6050606" cy="523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60"/>
              </a:lnSpc>
            </a:pPr>
            <a:r>
              <a:rPr lang="en-US" sz="3300" spc="33">
                <a:solidFill>
                  <a:srgbClr val="051D40"/>
                </a:solidFill>
                <a:latin typeface="Poppins Ultra-Bold"/>
              </a:rPr>
              <a:t>industri@umm.ac.id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9813221" y="6588377"/>
            <a:ext cx="6050606" cy="1019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60"/>
              </a:lnSpc>
            </a:pPr>
            <a:r>
              <a:rPr lang="en-US" sz="3300" spc="33">
                <a:solidFill>
                  <a:srgbClr val="051D40"/>
                </a:solidFill>
                <a:latin typeface="Poppins Ultra-Bold"/>
              </a:rPr>
              <a:t>Jl. Raya Tlogomas No. 246 Malang - Jawa Timur</a:t>
            </a:r>
          </a:p>
        </p:txBody>
      </p:sp>
      <p:grpSp>
        <p:nvGrpSpPr>
          <p:cNvPr id="28" name="Group 28"/>
          <p:cNvGrpSpPr/>
          <p:nvPr/>
        </p:nvGrpSpPr>
        <p:grpSpPr>
          <a:xfrm>
            <a:off x="14100372" y="303847"/>
            <a:ext cx="3526911" cy="724853"/>
            <a:chOff x="0" y="0"/>
            <a:chExt cx="4702549" cy="966470"/>
          </a:xfrm>
        </p:grpSpPr>
        <p:sp>
          <p:nvSpPr>
            <p:cNvPr id="29" name="TextBox 29"/>
            <p:cNvSpPr txBox="1"/>
            <p:nvPr/>
          </p:nvSpPr>
          <p:spPr>
            <a:xfrm>
              <a:off x="1078837" y="163536"/>
              <a:ext cx="3623712" cy="6287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689"/>
                </a:lnSpc>
              </a:pPr>
              <a:r>
                <a:rPr lang="en-US" sz="1898">
                  <a:solidFill>
                    <a:srgbClr val="051D40"/>
                  </a:solidFill>
                  <a:latin typeface="Poppins Ultra-Bold"/>
                </a:rPr>
                <a:t>Program Studi </a:t>
              </a:r>
            </a:p>
            <a:p>
              <a:pPr>
                <a:lnSpc>
                  <a:spcPts val="1689"/>
                </a:lnSpc>
              </a:pPr>
              <a:r>
                <a:rPr lang="en-US" sz="1898">
                  <a:solidFill>
                    <a:srgbClr val="051D40"/>
                  </a:solidFill>
                  <a:latin typeface="Poppins Ultra-Bold"/>
                </a:rPr>
                <a:t>Teknik Industri UMM</a:t>
              </a:r>
            </a:p>
          </p:txBody>
        </p:sp>
        <p:sp>
          <p:nvSpPr>
            <p:cNvPr id="30" name="Freeform 30"/>
            <p:cNvSpPr/>
            <p:nvPr/>
          </p:nvSpPr>
          <p:spPr>
            <a:xfrm>
              <a:off x="0" y="0"/>
              <a:ext cx="966470" cy="966470"/>
            </a:xfrm>
            <a:custGeom>
              <a:avLst/>
              <a:gdLst/>
              <a:ahLst/>
              <a:cxnLst/>
              <a:rect l="l" t="t" r="r" b="b"/>
              <a:pathLst>
                <a:path w="966470" h="966470">
                  <a:moveTo>
                    <a:pt x="0" y="0"/>
                  </a:moveTo>
                  <a:lnTo>
                    <a:pt x="966470" y="0"/>
                  </a:lnTo>
                  <a:lnTo>
                    <a:pt x="966470" y="966470"/>
                  </a:lnTo>
                  <a:lnTo>
                    <a:pt x="0" y="96647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/>
              </a:stretch>
            </a:blipFill>
          </p:spPr>
          <p:txBody>
            <a:bodyPr/>
            <a:lstStyle/>
            <a:p>
              <a:endParaRPr lang="en-ID"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5286375"/>
            <a:ext cx="18288000" cy="5631180"/>
          </a:xfrm>
          <a:custGeom>
            <a:avLst/>
            <a:gdLst/>
            <a:ahLst/>
            <a:cxnLst/>
            <a:rect l="l" t="t" r="r" b="b"/>
            <a:pathLst>
              <a:path w="18288000" h="5631180">
                <a:moveTo>
                  <a:pt x="0" y="0"/>
                </a:moveTo>
                <a:lnTo>
                  <a:pt x="18288000" y="0"/>
                </a:lnTo>
                <a:lnTo>
                  <a:pt x="18288000" y="5631180"/>
                </a:lnTo>
                <a:lnTo>
                  <a:pt x="0" y="563118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3" name="TextBox 3"/>
          <p:cNvSpPr txBox="1"/>
          <p:nvPr/>
        </p:nvSpPr>
        <p:spPr>
          <a:xfrm>
            <a:off x="2377482" y="4304677"/>
            <a:ext cx="14591456" cy="2009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12470" lvl="1" indent="-356235" algn="just">
              <a:lnSpc>
                <a:spcPts val="3960"/>
              </a:lnSpc>
              <a:buFont typeface="Arial"/>
              <a:buChar char="•"/>
            </a:pPr>
            <a:r>
              <a:rPr lang="en-US" sz="3300">
                <a:solidFill>
                  <a:srgbClr val="000000"/>
                </a:solidFill>
                <a:latin typeface="Poppins Medium"/>
              </a:rPr>
              <a:t>Telah Lulus 120 SKS (wajib untuk MK Metodologi Penelitian)</a:t>
            </a:r>
          </a:p>
          <a:p>
            <a:pPr marL="712470" lvl="1" indent="-356235" algn="just">
              <a:lnSpc>
                <a:spcPts val="3960"/>
              </a:lnSpc>
              <a:buFont typeface="Arial"/>
              <a:buChar char="•"/>
            </a:pPr>
            <a:r>
              <a:rPr lang="en-US" sz="3300">
                <a:solidFill>
                  <a:srgbClr val="000000"/>
                </a:solidFill>
                <a:latin typeface="Poppins Medium"/>
              </a:rPr>
              <a:t>Telah atau sedang menempuh Praktek Kerja Nyata (PKN)</a:t>
            </a:r>
          </a:p>
          <a:p>
            <a:pPr marL="712470" lvl="1" indent="-356235" algn="just">
              <a:lnSpc>
                <a:spcPts val="3960"/>
              </a:lnSpc>
              <a:buFont typeface="Arial"/>
              <a:buChar char="•"/>
            </a:pPr>
            <a:r>
              <a:rPr lang="en-US" sz="3300">
                <a:solidFill>
                  <a:srgbClr val="000000"/>
                </a:solidFill>
                <a:latin typeface="Poppins Medium"/>
              </a:rPr>
              <a:t>Telah atau sedang menempuh Kuliah Kerja Nyata (KKN)</a:t>
            </a:r>
          </a:p>
          <a:p>
            <a:pPr algn="just">
              <a:lnSpc>
                <a:spcPts val="3960"/>
              </a:lnSpc>
            </a:pPr>
            <a:endParaRPr lang="en-US" sz="3300">
              <a:solidFill>
                <a:srgbClr val="000000"/>
              </a:solidFill>
              <a:latin typeface="Poppins Medium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2667844" y="1536586"/>
            <a:ext cx="12960229" cy="11093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679"/>
              </a:lnSpc>
            </a:pPr>
            <a:r>
              <a:rPr lang="en-US" sz="6199">
                <a:solidFill>
                  <a:srgbClr val="051D40"/>
                </a:solidFill>
                <a:latin typeface="Poppins Ultra-Bold"/>
              </a:rPr>
              <a:t>SYARAT MEMPROGRAM SKRIPSI</a:t>
            </a:r>
          </a:p>
        </p:txBody>
      </p:sp>
      <p:sp>
        <p:nvSpPr>
          <p:cNvPr id="5" name="AutoShape 5"/>
          <p:cNvSpPr/>
          <p:nvPr/>
        </p:nvSpPr>
        <p:spPr>
          <a:xfrm>
            <a:off x="8775501" y="2790664"/>
            <a:ext cx="736998" cy="0"/>
          </a:xfrm>
          <a:prstGeom prst="line">
            <a:avLst/>
          </a:prstGeom>
          <a:ln w="114300" cap="flat">
            <a:solidFill>
              <a:srgbClr val="051D4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ID"/>
          </a:p>
        </p:txBody>
      </p:sp>
      <p:grpSp>
        <p:nvGrpSpPr>
          <p:cNvPr id="6" name="Group 6"/>
          <p:cNvGrpSpPr/>
          <p:nvPr/>
        </p:nvGrpSpPr>
        <p:grpSpPr>
          <a:xfrm>
            <a:off x="7304344" y="543660"/>
            <a:ext cx="3526911" cy="724853"/>
            <a:chOff x="0" y="0"/>
            <a:chExt cx="4702549" cy="966470"/>
          </a:xfrm>
        </p:grpSpPr>
        <p:sp>
          <p:nvSpPr>
            <p:cNvPr id="7" name="TextBox 7"/>
            <p:cNvSpPr txBox="1"/>
            <p:nvPr/>
          </p:nvSpPr>
          <p:spPr>
            <a:xfrm>
              <a:off x="1078837" y="163536"/>
              <a:ext cx="3623712" cy="6287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689"/>
                </a:lnSpc>
              </a:pPr>
              <a:r>
                <a:rPr lang="en-US" sz="1898">
                  <a:solidFill>
                    <a:srgbClr val="051D40"/>
                  </a:solidFill>
                  <a:latin typeface="Poppins Ultra-Bold"/>
                </a:rPr>
                <a:t>Program Studi </a:t>
              </a:r>
            </a:p>
            <a:p>
              <a:pPr>
                <a:lnSpc>
                  <a:spcPts val="1689"/>
                </a:lnSpc>
              </a:pPr>
              <a:r>
                <a:rPr lang="en-US" sz="1898">
                  <a:solidFill>
                    <a:srgbClr val="051D40"/>
                  </a:solidFill>
                  <a:latin typeface="Poppins Ultra-Bold"/>
                </a:rPr>
                <a:t>Teknik Industri UMM</a:t>
              </a:r>
            </a:p>
          </p:txBody>
        </p:sp>
        <p:sp>
          <p:nvSpPr>
            <p:cNvPr id="8" name="Freeform 8"/>
            <p:cNvSpPr/>
            <p:nvPr/>
          </p:nvSpPr>
          <p:spPr>
            <a:xfrm>
              <a:off x="0" y="0"/>
              <a:ext cx="966470" cy="966470"/>
            </a:xfrm>
            <a:custGeom>
              <a:avLst/>
              <a:gdLst/>
              <a:ahLst/>
              <a:cxnLst/>
              <a:rect l="l" t="t" r="r" b="b"/>
              <a:pathLst>
                <a:path w="966470" h="966470">
                  <a:moveTo>
                    <a:pt x="0" y="0"/>
                  </a:moveTo>
                  <a:lnTo>
                    <a:pt x="966470" y="0"/>
                  </a:lnTo>
                  <a:lnTo>
                    <a:pt x="966470" y="966470"/>
                  </a:lnTo>
                  <a:lnTo>
                    <a:pt x="0" y="96647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ID"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5286375"/>
            <a:ext cx="18288000" cy="5631180"/>
          </a:xfrm>
          <a:custGeom>
            <a:avLst/>
            <a:gdLst/>
            <a:ahLst/>
            <a:cxnLst/>
            <a:rect l="l" t="t" r="r" b="b"/>
            <a:pathLst>
              <a:path w="18288000" h="5631180">
                <a:moveTo>
                  <a:pt x="0" y="0"/>
                </a:moveTo>
                <a:lnTo>
                  <a:pt x="18288000" y="0"/>
                </a:lnTo>
                <a:lnTo>
                  <a:pt x="18288000" y="5631180"/>
                </a:lnTo>
                <a:lnTo>
                  <a:pt x="0" y="563118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3" name="TextBox 3"/>
          <p:cNvSpPr txBox="1"/>
          <p:nvPr/>
        </p:nvSpPr>
        <p:spPr>
          <a:xfrm>
            <a:off x="1848272" y="3314539"/>
            <a:ext cx="14591456" cy="35809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960"/>
              </a:lnSpc>
            </a:pPr>
            <a:r>
              <a:rPr lang="en-US" sz="3300" dirty="0">
                <a:solidFill>
                  <a:srgbClr val="000000"/>
                </a:solidFill>
                <a:latin typeface="Poppins Medium"/>
              </a:rPr>
              <a:t>1.  </a:t>
            </a:r>
            <a:r>
              <a:rPr lang="en-US" sz="3300" dirty="0" err="1">
                <a:solidFill>
                  <a:srgbClr val="000000"/>
                </a:solidFill>
                <a:latin typeface="Poppins Medium"/>
              </a:rPr>
              <a:t>Mengajukan</a:t>
            </a:r>
            <a:r>
              <a:rPr lang="en-US" sz="3300" dirty="0">
                <a:solidFill>
                  <a:srgbClr val="000000"/>
                </a:solidFill>
                <a:latin typeface="Poppins Medium"/>
              </a:rPr>
              <a:t> </a:t>
            </a:r>
            <a:r>
              <a:rPr lang="en-US" sz="3300" dirty="0" err="1">
                <a:solidFill>
                  <a:srgbClr val="000000"/>
                </a:solidFill>
                <a:latin typeface="Poppins Medium"/>
              </a:rPr>
              <a:t>judul</a:t>
            </a:r>
            <a:r>
              <a:rPr lang="en-US" sz="3300" dirty="0">
                <a:solidFill>
                  <a:srgbClr val="000000"/>
                </a:solidFill>
                <a:latin typeface="Poppins Medium"/>
              </a:rPr>
              <a:t> </a:t>
            </a:r>
            <a:r>
              <a:rPr lang="en-US" sz="3300" dirty="0" err="1">
                <a:solidFill>
                  <a:srgbClr val="000000"/>
                </a:solidFill>
                <a:latin typeface="Poppins Medium"/>
              </a:rPr>
              <a:t>skripsi</a:t>
            </a:r>
            <a:r>
              <a:rPr lang="en-US" sz="3300" dirty="0">
                <a:solidFill>
                  <a:srgbClr val="000000"/>
                </a:solidFill>
                <a:latin typeface="Poppins Medium"/>
              </a:rPr>
              <a:t> </a:t>
            </a:r>
            <a:r>
              <a:rPr lang="en-US" sz="3300" dirty="0" err="1">
                <a:solidFill>
                  <a:srgbClr val="000000"/>
                </a:solidFill>
                <a:latin typeface="Poppins Medium"/>
              </a:rPr>
              <a:t>kepada</a:t>
            </a:r>
            <a:r>
              <a:rPr lang="en-US" sz="3300" dirty="0">
                <a:solidFill>
                  <a:srgbClr val="000000"/>
                </a:solidFill>
                <a:latin typeface="Poppins Medium"/>
              </a:rPr>
              <a:t> </a:t>
            </a:r>
            <a:r>
              <a:rPr lang="en-US" sz="3300" dirty="0" err="1">
                <a:solidFill>
                  <a:srgbClr val="000000"/>
                </a:solidFill>
                <a:latin typeface="Poppins Medium"/>
              </a:rPr>
              <a:t>dosen</a:t>
            </a:r>
            <a:r>
              <a:rPr lang="en-US" sz="3300" dirty="0">
                <a:solidFill>
                  <a:srgbClr val="000000"/>
                </a:solidFill>
                <a:latin typeface="Poppins Medium"/>
              </a:rPr>
              <a:t> KBK</a:t>
            </a:r>
          </a:p>
          <a:p>
            <a:pPr algn="just">
              <a:lnSpc>
                <a:spcPts val="3960"/>
              </a:lnSpc>
            </a:pPr>
            <a:r>
              <a:rPr lang="en-US" sz="3300" dirty="0">
                <a:solidFill>
                  <a:srgbClr val="000000"/>
                </a:solidFill>
                <a:latin typeface="Poppins"/>
              </a:rPr>
              <a:t>2</a:t>
            </a:r>
            <a:r>
              <a:rPr lang="en-US" sz="3300" dirty="0">
                <a:solidFill>
                  <a:srgbClr val="000000"/>
                </a:solidFill>
                <a:latin typeface="Poppins Medium"/>
              </a:rPr>
              <a:t>. Lulus </a:t>
            </a:r>
            <a:r>
              <a:rPr lang="en-US" sz="3300" dirty="0" err="1">
                <a:solidFill>
                  <a:srgbClr val="000000"/>
                </a:solidFill>
                <a:latin typeface="Poppins Medium"/>
              </a:rPr>
              <a:t>semua</a:t>
            </a:r>
            <a:r>
              <a:rPr lang="en-US" sz="3300" dirty="0">
                <a:solidFill>
                  <a:srgbClr val="000000"/>
                </a:solidFill>
                <a:latin typeface="Poppins Medium"/>
              </a:rPr>
              <a:t> </a:t>
            </a:r>
            <a:r>
              <a:rPr lang="en-US" sz="3300" dirty="0" err="1">
                <a:solidFill>
                  <a:srgbClr val="000000"/>
                </a:solidFill>
                <a:latin typeface="Poppins Medium"/>
              </a:rPr>
              <a:t>mata</a:t>
            </a:r>
            <a:r>
              <a:rPr lang="en-US" sz="3300" dirty="0">
                <a:solidFill>
                  <a:srgbClr val="000000"/>
                </a:solidFill>
                <a:latin typeface="Poppins Medium"/>
              </a:rPr>
              <a:t> </a:t>
            </a:r>
            <a:r>
              <a:rPr lang="en-US" sz="3300" dirty="0" err="1">
                <a:solidFill>
                  <a:srgbClr val="000000"/>
                </a:solidFill>
                <a:latin typeface="Poppins Medium"/>
              </a:rPr>
              <a:t>kuliah</a:t>
            </a:r>
            <a:r>
              <a:rPr lang="en-US" sz="3300" dirty="0">
                <a:solidFill>
                  <a:srgbClr val="000000"/>
                </a:solidFill>
                <a:latin typeface="Poppins Medium"/>
              </a:rPr>
              <a:t> </a:t>
            </a:r>
            <a:r>
              <a:rPr lang="en-US" sz="3300" dirty="0" err="1">
                <a:solidFill>
                  <a:srgbClr val="000000"/>
                </a:solidFill>
                <a:latin typeface="Poppins Medium"/>
              </a:rPr>
              <a:t>berpraktikum</a:t>
            </a:r>
            <a:endParaRPr lang="en-US" sz="3300" dirty="0">
              <a:solidFill>
                <a:srgbClr val="000000"/>
              </a:solidFill>
              <a:latin typeface="Poppins Medium"/>
            </a:endParaRPr>
          </a:p>
          <a:p>
            <a:pPr algn="just">
              <a:lnSpc>
                <a:spcPts val="3960"/>
              </a:lnSpc>
            </a:pPr>
            <a:r>
              <a:rPr lang="en-US" sz="3300" dirty="0">
                <a:solidFill>
                  <a:srgbClr val="000000"/>
                </a:solidFill>
                <a:latin typeface="Poppins Medium"/>
              </a:rPr>
              <a:t>3. Lulus PKN </a:t>
            </a:r>
            <a:r>
              <a:rPr lang="en-US" sz="3300" dirty="0" err="1">
                <a:solidFill>
                  <a:srgbClr val="000000"/>
                </a:solidFill>
                <a:latin typeface="Poppins Medium"/>
              </a:rPr>
              <a:t>atau</a:t>
            </a:r>
            <a:r>
              <a:rPr lang="en-US" sz="3300" dirty="0">
                <a:solidFill>
                  <a:srgbClr val="000000"/>
                </a:solidFill>
                <a:latin typeface="Poppins Medium"/>
              </a:rPr>
              <a:t> </a:t>
            </a:r>
            <a:r>
              <a:rPr lang="en-US" sz="3300" dirty="0" err="1">
                <a:solidFill>
                  <a:srgbClr val="000000"/>
                </a:solidFill>
                <a:latin typeface="Poppins Medium"/>
              </a:rPr>
              <a:t>sudah</a:t>
            </a:r>
            <a:r>
              <a:rPr lang="en-US" sz="3300" dirty="0">
                <a:solidFill>
                  <a:srgbClr val="000000"/>
                </a:solidFill>
                <a:latin typeface="Poppins Medium"/>
              </a:rPr>
              <a:t> seminar PKN</a:t>
            </a:r>
          </a:p>
          <a:p>
            <a:pPr algn="just">
              <a:lnSpc>
                <a:spcPts val="3960"/>
              </a:lnSpc>
            </a:pPr>
            <a:r>
              <a:rPr lang="en-US" sz="3300" dirty="0">
                <a:solidFill>
                  <a:srgbClr val="000000"/>
                </a:solidFill>
                <a:latin typeface="Poppins Medium"/>
              </a:rPr>
              <a:t>4. Lulus KKN </a:t>
            </a:r>
            <a:r>
              <a:rPr lang="en-US" sz="3300" dirty="0" err="1">
                <a:solidFill>
                  <a:srgbClr val="000000"/>
                </a:solidFill>
                <a:latin typeface="Poppins Medium"/>
              </a:rPr>
              <a:t>atau</a:t>
            </a:r>
            <a:r>
              <a:rPr lang="en-US" sz="3300" dirty="0">
                <a:solidFill>
                  <a:srgbClr val="000000"/>
                </a:solidFill>
                <a:latin typeface="Poppins Medium"/>
              </a:rPr>
              <a:t> </a:t>
            </a:r>
            <a:r>
              <a:rPr lang="en-US" sz="3300" dirty="0" err="1">
                <a:solidFill>
                  <a:srgbClr val="000000"/>
                </a:solidFill>
                <a:latin typeface="Poppins Medium"/>
              </a:rPr>
              <a:t>sudah</a:t>
            </a:r>
            <a:r>
              <a:rPr lang="en-US" sz="3300" dirty="0">
                <a:solidFill>
                  <a:srgbClr val="000000"/>
                </a:solidFill>
                <a:latin typeface="Poppins Medium"/>
              </a:rPr>
              <a:t> </a:t>
            </a:r>
            <a:r>
              <a:rPr lang="en-US" sz="3300" dirty="0" err="1">
                <a:solidFill>
                  <a:srgbClr val="000000"/>
                </a:solidFill>
                <a:latin typeface="Poppins Medium"/>
              </a:rPr>
              <a:t>menempuh</a:t>
            </a:r>
            <a:r>
              <a:rPr lang="en-US" sz="3300" dirty="0">
                <a:solidFill>
                  <a:srgbClr val="000000"/>
                </a:solidFill>
                <a:latin typeface="Poppins Medium"/>
              </a:rPr>
              <a:t> KKN</a:t>
            </a:r>
          </a:p>
          <a:p>
            <a:pPr algn="just">
              <a:lnSpc>
                <a:spcPts val="3960"/>
              </a:lnSpc>
            </a:pPr>
            <a:r>
              <a:rPr lang="en-US" sz="3300" dirty="0">
                <a:solidFill>
                  <a:srgbClr val="000000"/>
                </a:solidFill>
                <a:latin typeface="Poppins Medium"/>
              </a:rPr>
              <a:t>5. Lulus </a:t>
            </a:r>
            <a:r>
              <a:rPr lang="en-US" sz="3300" dirty="0" err="1">
                <a:solidFill>
                  <a:srgbClr val="000000"/>
                </a:solidFill>
                <a:latin typeface="Poppins Medium"/>
              </a:rPr>
              <a:t>Praktikum</a:t>
            </a:r>
            <a:r>
              <a:rPr lang="en-US" sz="3300" dirty="0">
                <a:solidFill>
                  <a:srgbClr val="000000"/>
                </a:solidFill>
                <a:latin typeface="Poppins Medium"/>
              </a:rPr>
              <a:t> </a:t>
            </a:r>
            <a:r>
              <a:rPr lang="en-US" sz="3300" dirty="0" err="1">
                <a:solidFill>
                  <a:srgbClr val="000000"/>
                </a:solidFill>
                <a:latin typeface="Poppins Medium"/>
              </a:rPr>
              <a:t>Autocad</a:t>
            </a:r>
            <a:r>
              <a:rPr lang="en-US" sz="3300" dirty="0">
                <a:solidFill>
                  <a:srgbClr val="000000"/>
                </a:solidFill>
                <a:latin typeface="Poppins Medium"/>
              </a:rPr>
              <a:t> dan Autodesk</a:t>
            </a:r>
          </a:p>
          <a:p>
            <a:pPr algn="just">
              <a:lnSpc>
                <a:spcPts val="3960"/>
              </a:lnSpc>
            </a:pPr>
            <a:r>
              <a:rPr lang="en-US" sz="3300" dirty="0">
                <a:solidFill>
                  <a:srgbClr val="000000"/>
                </a:solidFill>
                <a:latin typeface="Poppins Medium"/>
              </a:rPr>
              <a:t>8. Lulus </a:t>
            </a:r>
            <a:r>
              <a:rPr lang="en-US" sz="3300" dirty="0" err="1">
                <a:solidFill>
                  <a:srgbClr val="000000"/>
                </a:solidFill>
                <a:latin typeface="Poppins Medium"/>
              </a:rPr>
              <a:t>Matakuliah</a:t>
            </a:r>
            <a:r>
              <a:rPr lang="en-US" sz="3300" dirty="0">
                <a:solidFill>
                  <a:srgbClr val="000000"/>
                </a:solidFill>
                <a:latin typeface="Poppins Medium"/>
              </a:rPr>
              <a:t> 120 SKS</a:t>
            </a:r>
          </a:p>
          <a:p>
            <a:pPr algn="just">
              <a:lnSpc>
                <a:spcPts val="3960"/>
              </a:lnSpc>
            </a:pPr>
            <a:endParaRPr lang="en-US" sz="3300" dirty="0">
              <a:solidFill>
                <a:srgbClr val="000000"/>
              </a:solidFill>
              <a:latin typeface="Poppins Medium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257518" y="1593736"/>
            <a:ext cx="16001782" cy="7314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20"/>
              </a:lnSpc>
            </a:pPr>
            <a:r>
              <a:rPr lang="en-US" sz="4300" dirty="0">
                <a:solidFill>
                  <a:srgbClr val="051D40"/>
                </a:solidFill>
                <a:latin typeface="Poppins Ultra-Bold"/>
              </a:rPr>
              <a:t>SYARAT AKADEMIK PENGAJUAN DOSEN PEMBIMBING</a:t>
            </a:r>
          </a:p>
        </p:txBody>
      </p:sp>
      <p:sp>
        <p:nvSpPr>
          <p:cNvPr id="5" name="AutoShape 5"/>
          <p:cNvSpPr/>
          <p:nvPr/>
        </p:nvSpPr>
        <p:spPr>
          <a:xfrm>
            <a:off x="8775501" y="2790664"/>
            <a:ext cx="736998" cy="0"/>
          </a:xfrm>
          <a:prstGeom prst="line">
            <a:avLst/>
          </a:prstGeom>
          <a:ln w="114300" cap="flat">
            <a:solidFill>
              <a:srgbClr val="051D4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ID"/>
          </a:p>
        </p:txBody>
      </p:sp>
      <p:grpSp>
        <p:nvGrpSpPr>
          <p:cNvPr id="6" name="Group 6"/>
          <p:cNvGrpSpPr/>
          <p:nvPr/>
        </p:nvGrpSpPr>
        <p:grpSpPr>
          <a:xfrm>
            <a:off x="7304344" y="543660"/>
            <a:ext cx="3526911" cy="724853"/>
            <a:chOff x="0" y="0"/>
            <a:chExt cx="4702549" cy="966470"/>
          </a:xfrm>
        </p:grpSpPr>
        <p:sp>
          <p:nvSpPr>
            <p:cNvPr id="7" name="TextBox 7"/>
            <p:cNvSpPr txBox="1"/>
            <p:nvPr/>
          </p:nvSpPr>
          <p:spPr>
            <a:xfrm>
              <a:off x="1078837" y="163536"/>
              <a:ext cx="3623712" cy="6287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689"/>
                </a:lnSpc>
              </a:pPr>
              <a:r>
                <a:rPr lang="en-US" sz="1898">
                  <a:solidFill>
                    <a:srgbClr val="051D40"/>
                  </a:solidFill>
                  <a:latin typeface="Poppins Ultra-Bold"/>
                </a:rPr>
                <a:t>Program Studi </a:t>
              </a:r>
            </a:p>
            <a:p>
              <a:pPr>
                <a:lnSpc>
                  <a:spcPts val="1689"/>
                </a:lnSpc>
              </a:pPr>
              <a:r>
                <a:rPr lang="en-US" sz="1898">
                  <a:solidFill>
                    <a:srgbClr val="051D40"/>
                  </a:solidFill>
                  <a:latin typeface="Poppins Ultra-Bold"/>
                </a:rPr>
                <a:t>Teknik Industri UMM</a:t>
              </a:r>
            </a:p>
          </p:txBody>
        </p:sp>
        <p:sp>
          <p:nvSpPr>
            <p:cNvPr id="8" name="Freeform 8"/>
            <p:cNvSpPr/>
            <p:nvPr/>
          </p:nvSpPr>
          <p:spPr>
            <a:xfrm>
              <a:off x="0" y="0"/>
              <a:ext cx="966470" cy="966470"/>
            </a:xfrm>
            <a:custGeom>
              <a:avLst/>
              <a:gdLst/>
              <a:ahLst/>
              <a:cxnLst/>
              <a:rect l="l" t="t" r="r" b="b"/>
              <a:pathLst>
                <a:path w="966470" h="966470">
                  <a:moveTo>
                    <a:pt x="0" y="0"/>
                  </a:moveTo>
                  <a:lnTo>
                    <a:pt x="966470" y="0"/>
                  </a:lnTo>
                  <a:lnTo>
                    <a:pt x="966470" y="966470"/>
                  </a:lnTo>
                  <a:lnTo>
                    <a:pt x="0" y="96647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ID"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5286375"/>
            <a:ext cx="18288000" cy="5631180"/>
          </a:xfrm>
          <a:custGeom>
            <a:avLst/>
            <a:gdLst/>
            <a:ahLst/>
            <a:cxnLst/>
            <a:rect l="l" t="t" r="r" b="b"/>
            <a:pathLst>
              <a:path w="18288000" h="5631180">
                <a:moveTo>
                  <a:pt x="0" y="0"/>
                </a:moveTo>
                <a:lnTo>
                  <a:pt x="18288000" y="0"/>
                </a:lnTo>
                <a:lnTo>
                  <a:pt x="18288000" y="5631180"/>
                </a:lnTo>
                <a:lnTo>
                  <a:pt x="0" y="563118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3" name="TextBox 3"/>
          <p:cNvSpPr txBox="1"/>
          <p:nvPr/>
        </p:nvSpPr>
        <p:spPr>
          <a:xfrm>
            <a:off x="1848272" y="3314539"/>
            <a:ext cx="14591456" cy="35809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960"/>
              </a:lnSpc>
            </a:pPr>
            <a:r>
              <a:rPr lang="en-US" sz="3300" dirty="0">
                <a:solidFill>
                  <a:srgbClr val="000000"/>
                </a:solidFill>
                <a:latin typeface="Poppins Medium"/>
              </a:rPr>
              <a:t>1.Scan Lembar </a:t>
            </a:r>
            <a:r>
              <a:rPr lang="en-US" sz="3300" dirty="0" err="1">
                <a:solidFill>
                  <a:srgbClr val="000000"/>
                </a:solidFill>
                <a:latin typeface="Poppins Medium"/>
              </a:rPr>
              <a:t>judul</a:t>
            </a:r>
            <a:r>
              <a:rPr lang="en-US" sz="3300" dirty="0">
                <a:solidFill>
                  <a:srgbClr val="000000"/>
                </a:solidFill>
                <a:latin typeface="Poppins Medium"/>
              </a:rPr>
              <a:t> </a:t>
            </a:r>
            <a:r>
              <a:rPr lang="en-US" sz="3300" dirty="0" err="1">
                <a:solidFill>
                  <a:srgbClr val="000000"/>
                </a:solidFill>
                <a:latin typeface="Poppins Medium"/>
              </a:rPr>
              <a:t>skripsi</a:t>
            </a:r>
            <a:r>
              <a:rPr lang="en-US" sz="3300" dirty="0">
                <a:solidFill>
                  <a:srgbClr val="000000"/>
                </a:solidFill>
                <a:latin typeface="Poppins Medium"/>
              </a:rPr>
              <a:t> yang </a:t>
            </a:r>
            <a:r>
              <a:rPr lang="en-US" sz="3300" dirty="0" err="1">
                <a:solidFill>
                  <a:srgbClr val="000000"/>
                </a:solidFill>
                <a:latin typeface="Poppins Medium"/>
              </a:rPr>
              <a:t>telah</a:t>
            </a:r>
            <a:r>
              <a:rPr lang="en-US" sz="3300" dirty="0">
                <a:solidFill>
                  <a:srgbClr val="000000"/>
                </a:solidFill>
                <a:latin typeface="Poppins Medium"/>
              </a:rPr>
              <a:t> </a:t>
            </a:r>
            <a:r>
              <a:rPr lang="en-US" sz="3300" dirty="0" err="1">
                <a:solidFill>
                  <a:srgbClr val="000000"/>
                </a:solidFill>
                <a:latin typeface="Poppins Medium"/>
              </a:rPr>
              <a:t>disetujui</a:t>
            </a:r>
            <a:r>
              <a:rPr lang="en-US" sz="3300" dirty="0">
                <a:solidFill>
                  <a:srgbClr val="000000"/>
                </a:solidFill>
                <a:latin typeface="Poppins Medium"/>
              </a:rPr>
              <a:t> oleh </a:t>
            </a:r>
            <a:r>
              <a:rPr lang="en-US" sz="3300" dirty="0" err="1">
                <a:solidFill>
                  <a:srgbClr val="000000"/>
                </a:solidFill>
                <a:latin typeface="Poppins Medium"/>
              </a:rPr>
              <a:t>dosen</a:t>
            </a:r>
            <a:r>
              <a:rPr lang="en-US" sz="3300" dirty="0">
                <a:solidFill>
                  <a:srgbClr val="000000"/>
                </a:solidFill>
                <a:latin typeface="Poppins Medium"/>
              </a:rPr>
              <a:t> KBK</a:t>
            </a:r>
          </a:p>
          <a:p>
            <a:pPr algn="just">
              <a:lnSpc>
                <a:spcPts val="3960"/>
              </a:lnSpc>
            </a:pPr>
            <a:r>
              <a:rPr lang="en-US" sz="3300" dirty="0">
                <a:solidFill>
                  <a:srgbClr val="000000"/>
                </a:solidFill>
                <a:latin typeface="Poppins Medium"/>
              </a:rPr>
              <a:t>2.Scan </a:t>
            </a:r>
            <a:r>
              <a:rPr lang="en-US" sz="3300" dirty="0" err="1">
                <a:solidFill>
                  <a:srgbClr val="000000"/>
                </a:solidFill>
                <a:latin typeface="Poppins Medium"/>
              </a:rPr>
              <a:t>Kwitansi</a:t>
            </a:r>
            <a:r>
              <a:rPr lang="en-US" sz="3300" dirty="0">
                <a:solidFill>
                  <a:srgbClr val="000000"/>
                </a:solidFill>
                <a:latin typeface="Poppins Medium"/>
              </a:rPr>
              <a:t> </a:t>
            </a:r>
            <a:r>
              <a:rPr lang="en-US" sz="3300" dirty="0" err="1">
                <a:solidFill>
                  <a:srgbClr val="000000"/>
                </a:solidFill>
                <a:latin typeface="Poppins Medium"/>
              </a:rPr>
              <a:t>skripsi</a:t>
            </a:r>
            <a:r>
              <a:rPr lang="en-US" sz="3300" dirty="0">
                <a:solidFill>
                  <a:srgbClr val="000000"/>
                </a:solidFill>
                <a:latin typeface="Poppins Medium"/>
              </a:rPr>
              <a:t> (</a:t>
            </a:r>
            <a:r>
              <a:rPr lang="en-US" sz="3300" dirty="0" err="1">
                <a:solidFill>
                  <a:srgbClr val="000000"/>
                </a:solidFill>
                <a:latin typeface="Poppins Medium"/>
              </a:rPr>
              <a:t>pembayaran</a:t>
            </a:r>
            <a:r>
              <a:rPr lang="en-US" sz="3300" dirty="0">
                <a:solidFill>
                  <a:srgbClr val="000000"/>
                </a:solidFill>
                <a:latin typeface="Poppins Medium"/>
              </a:rPr>
              <a:t> min. 50%)</a:t>
            </a:r>
          </a:p>
          <a:p>
            <a:pPr algn="just">
              <a:lnSpc>
                <a:spcPts val="3960"/>
              </a:lnSpc>
            </a:pPr>
            <a:r>
              <a:rPr lang="en-US" sz="3300" dirty="0">
                <a:solidFill>
                  <a:srgbClr val="000000"/>
                </a:solidFill>
                <a:latin typeface="Poppins Medium"/>
              </a:rPr>
              <a:t>3.Scan </a:t>
            </a:r>
            <a:r>
              <a:rPr lang="en-US" sz="3300" dirty="0" err="1">
                <a:solidFill>
                  <a:srgbClr val="000000"/>
                </a:solidFill>
                <a:latin typeface="Poppins Medium"/>
              </a:rPr>
              <a:t>Kwitansi</a:t>
            </a:r>
            <a:r>
              <a:rPr lang="en-US" sz="3300" dirty="0">
                <a:solidFill>
                  <a:srgbClr val="000000"/>
                </a:solidFill>
                <a:latin typeface="Poppins Medium"/>
              </a:rPr>
              <a:t> logbook </a:t>
            </a:r>
            <a:r>
              <a:rPr lang="en-US" sz="3300" dirty="0" err="1">
                <a:solidFill>
                  <a:srgbClr val="000000"/>
                </a:solidFill>
                <a:latin typeface="Poppins Medium"/>
              </a:rPr>
              <a:t>skripsi</a:t>
            </a:r>
            <a:endParaRPr lang="en-US" sz="3300" dirty="0">
              <a:solidFill>
                <a:srgbClr val="000000"/>
              </a:solidFill>
              <a:latin typeface="Poppins Medium"/>
            </a:endParaRPr>
          </a:p>
          <a:p>
            <a:pPr algn="just">
              <a:lnSpc>
                <a:spcPts val="3960"/>
              </a:lnSpc>
            </a:pPr>
            <a:r>
              <a:rPr lang="en-US" sz="3300" dirty="0">
                <a:solidFill>
                  <a:srgbClr val="000000"/>
                </a:solidFill>
                <a:latin typeface="Poppins Medium"/>
              </a:rPr>
              <a:t>4.Scan </a:t>
            </a:r>
            <a:r>
              <a:rPr lang="en-US" sz="3300" dirty="0" err="1">
                <a:solidFill>
                  <a:srgbClr val="000000"/>
                </a:solidFill>
                <a:latin typeface="Poppins Medium"/>
              </a:rPr>
              <a:t>Kwitansi</a:t>
            </a:r>
            <a:r>
              <a:rPr lang="en-US" sz="3300" dirty="0">
                <a:solidFill>
                  <a:srgbClr val="000000"/>
                </a:solidFill>
                <a:latin typeface="Poppins Medium"/>
              </a:rPr>
              <a:t> </a:t>
            </a:r>
            <a:r>
              <a:rPr lang="en-US" sz="3300" dirty="0" err="1">
                <a:solidFill>
                  <a:srgbClr val="000000"/>
                </a:solidFill>
                <a:latin typeface="Poppins Medium"/>
              </a:rPr>
              <a:t>jurnal</a:t>
            </a:r>
            <a:r>
              <a:rPr lang="en-US" sz="3300" dirty="0">
                <a:solidFill>
                  <a:srgbClr val="000000"/>
                </a:solidFill>
                <a:latin typeface="Poppins Medium"/>
              </a:rPr>
              <a:t> Teknik </a:t>
            </a:r>
            <a:r>
              <a:rPr lang="en-US" sz="3300" dirty="0" err="1">
                <a:solidFill>
                  <a:srgbClr val="000000"/>
                </a:solidFill>
                <a:latin typeface="Poppins Medium"/>
              </a:rPr>
              <a:t>Industri</a:t>
            </a:r>
            <a:endParaRPr lang="en-US" sz="3300" dirty="0">
              <a:solidFill>
                <a:srgbClr val="000000"/>
              </a:solidFill>
              <a:latin typeface="Poppins Medium"/>
            </a:endParaRPr>
          </a:p>
          <a:p>
            <a:pPr algn="just">
              <a:lnSpc>
                <a:spcPts val="3960"/>
              </a:lnSpc>
            </a:pPr>
            <a:r>
              <a:rPr lang="en-US" sz="3300" dirty="0">
                <a:solidFill>
                  <a:srgbClr val="000000"/>
                </a:solidFill>
                <a:latin typeface="Poppins Medium"/>
              </a:rPr>
              <a:t>5.Scan KSM </a:t>
            </a:r>
            <a:r>
              <a:rPr lang="en-US" sz="3300" dirty="0" err="1">
                <a:solidFill>
                  <a:srgbClr val="000000"/>
                </a:solidFill>
                <a:latin typeface="Poppins Medium"/>
              </a:rPr>
              <a:t>terakhir</a:t>
            </a:r>
            <a:endParaRPr lang="en-US" sz="3300" dirty="0">
              <a:solidFill>
                <a:srgbClr val="000000"/>
              </a:solidFill>
              <a:latin typeface="Poppins Medium"/>
            </a:endParaRPr>
          </a:p>
          <a:p>
            <a:pPr algn="just">
              <a:lnSpc>
                <a:spcPts val="3960"/>
              </a:lnSpc>
            </a:pPr>
            <a:r>
              <a:rPr lang="en-US" sz="3300" dirty="0">
                <a:solidFill>
                  <a:srgbClr val="000000"/>
                </a:solidFill>
                <a:latin typeface="Poppins Medium"/>
              </a:rPr>
              <a:t>6.Scan Surat </a:t>
            </a:r>
            <a:r>
              <a:rPr lang="en-US" sz="3300" dirty="0" err="1">
                <a:solidFill>
                  <a:srgbClr val="000000"/>
                </a:solidFill>
                <a:latin typeface="Poppins Medium"/>
              </a:rPr>
              <a:t>puas</a:t>
            </a:r>
            <a:r>
              <a:rPr lang="en-US" sz="3300" dirty="0">
                <a:solidFill>
                  <a:srgbClr val="000000"/>
                </a:solidFill>
                <a:latin typeface="Poppins Medium"/>
              </a:rPr>
              <a:t> (PKN, </a:t>
            </a:r>
            <a:r>
              <a:rPr lang="en-US" sz="3300" dirty="0" err="1">
                <a:solidFill>
                  <a:srgbClr val="000000"/>
                </a:solidFill>
                <a:latin typeface="Poppins Medium"/>
              </a:rPr>
              <a:t>praktikum</a:t>
            </a:r>
            <a:r>
              <a:rPr lang="en-US" sz="3300" dirty="0">
                <a:solidFill>
                  <a:srgbClr val="000000"/>
                </a:solidFill>
                <a:latin typeface="Poppins Medium"/>
              </a:rPr>
              <a:t>, </a:t>
            </a:r>
            <a:r>
              <a:rPr lang="en-US" sz="3300" dirty="0" err="1">
                <a:solidFill>
                  <a:srgbClr val="000000"/>
                </a:solidFill>
                <a:latin typeface="Poppins Medium"/>
              </a:rPr>
              <a:t>Autocad</a:t>
            </a:r>
            <a:r>
              <a:rPr lang="en-US" sz="3300" dirty="0">
                <a:solidFill>
                  <a:srgbClr val="000000"/>
                </a:solidFill>
                <a:latin typeface="Poppins Medium"/>
              </a:rPr>
              <a:t>, Autodesk)</a:t>
            </a:r>
          </a:p>
          <a:p>
            <a:pPr algn="just">
              <a:lnSpc>
                <a:spcPts val="3960"/>
              </a:lnSpc>
            </a:pPr>
            <a:r>
              <a:rPr lang="en-US" sz="3300" dirty="0">
                <a:solidFill>
                  <a:srgbClr val="000000"/>
                </a:solidFill>
                <a:latin typeface="Poppins Medium"/>
              </a:rPr>
              <a:t>7.Scan </a:t>
            </a:r>
            <a:r>
              <a:rPr lang="en-US" sz="3300" dirty="0" err="1">
                <a:solidFill>
                  <a:srgbClr val="000000"/>
                </a:solidFill>
                <a:latin typeface="Poppins Medium"/>
              </a:rPr>
              <a:t>Sertifikat</a:t>
            </a:r>
            <a:r>
              <a:rPr lang="en-US" sz="3300" dirty="0">
                <a:solidFill>
                  <a:srgbClr val="000000"/>
                </a:solidFill>
                <a:latin typeface="Poppins Medium"/>
              </a:rPr>
              <a:t> KKN (</a:t>
            </a:r>
            <a:r>
              <a:rPr lang="en-US" sz="3300" dirty="0" err="1">
                <a:solidFill>
                  <a:srgbClr val="000000"/>
                </a:solidFill>
                <a:latin typeface="Poppins Medium"/>
              </a:rPr>
              <a:t>transkrip</a:t>
            </a:r>
            <a:r>
              <a:rPr lang="en-US" sz="3300" dirty="0">
                <a:solidFill>
                  <a:srgbClr val="000000"/>
                </a:solidFill>
                <a:latin typeface="Poppins Medium"/>
              </a:rPr>
              <a:t>/KRS </a:t>
            </a:r>
            <a:r>
              <a:rPr lang="en-US" sz="3300" dirty="0" err="1">
                <a:solidFill>
                  <a:srgbClr val="000000"/>
                </a:solidFill>
                <a:latin typeface="Poppins Medium"/>
              </a:rPr>
              <a:t>memprogram</a:t>
            </a:r>
            <a:r>
              <a:rPr lang="en-US" sz="3300" dirty="0">
                <a:solidFill>
                  <a:srgbClr val="000000"/>
                </a:solidFill>
                <a:latin typeface="Poppins Medium"/>
              </a:rPr>
              <a:t> KKN)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257518" y="1593736"/>
            <a:ext cx="16001782" cy="7314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20"/>
              </a:lnSpc>
            </a:pPr>
            <a:r>
              <a:rPr lang="en-US" sz="4300" dirty="0">
                <a:solidFill>
                  <a:srgbClr val="051D40"/>
                </a:solidFill>
                <a:latin typeface="Poppins Ultra-Bold"/>
              </a:rPr>
              <a:t>BERKAS ADMINISTRASI PENGAJUAN DOSEN  PEMBIMBING</a:t>
            </a:r>
          </a:p>
        </p:txBody>
      </p:sp>
      <p:sp>
        <p:nvSpPr>
          <p:cNvPr id="5" name="AutoShape 5"/>
          <p:cNvSpPr/>
          <p:nvPr/>
        </p:nvSpPr>
        <p:spPr>
          <a:xfrm>
            <a:off x="8775501" y="2790664"/>
            <a:ext cx="736998" cy="0"/>
          </a:xfrm>
          <a:prstGeom prst="line">
            <a:avLst/>
          </a:prstGeom>
          <a:ln w="114300" cap="flat">
            <a:solidFill>
              <a:srgbClr val="051D4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ID"/>
          </a:p>
        </p:txBody>
      </p:sp>
      <p:grpSp>
        <p:nvGrpSpPr>
          <p:cNvPr id="6" name="Group 6"/>
          <p:cNvGrpSpPr/>
          <p:nvPr/>
        </p:nvGrpSpPr>
        <p:grpSpPr>
          <a:xfrm>
            <a:off x="7304344" y="543660"/>
            <a:ext cx="3526911" cy="724853"/>
            <a:chOff x="0" y="0"/>
            <a:chExt cx="4702549" cy="966470"/>
          </a:xfrm>
        </p:grpSpPr>
        <p:sp>
          <p:nvSpPr>
            <p:cNvPr id="7" name="TextBox 7"/>
            <p:cNvSpPr txBox="1"/>
            <p:nvPr/>
          </p:nvSpPr>
          <p:spPr>
            <a:xfrm>
              <a:off x="1078837" y="163536"/>
              <a:ext cx="3623712" cy="6287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689"/>
                </a:lnSpc>
              </a:pPr>
              <a:r>
                <a:rPr lang="en-US" sz="1898">
                  <a:solidFill>
                    <a:srgbClr val="051D40"/>
                  </a:solidFill>
                  <a:latin typeface="Poppins Ultra-Bold"/>
                </a:rPr>
                <a:t>Program Studi </a:t>
              </a:r>
            </a:p>
            <a:p>
              <a:pPr>
                <a:lnSpc>
                  <a:spcPts val="1689"/>
                </a:lnSpc>
              </a:pPr>
              <a:r>
                <a:rPr lang="en-US" sz="1898">
                  <a:solidFill>
                    <a:srgbClr val="051D40"/>
                  </a:solidFill>
                  <a:latin typeface="Poppins Ultra-Bold"/>
                </a:rPr>
                <a:t>Teknik Industri UMM</a:t>
              </a:r>
            </a:p>
          </p:txBody>
        </p:sp>
        <p:sp>
          <p:nvSpPr>
            <p:cNvPr id="8" name="Freeform 8"/>
            <p:cNvSpPr/>
            <p:nvPr/>
          </p:nvSpPr>
          <p:spPr>
            <a:xfrm>
              <a:off x="0" y="0"/>
              <a:ext cx="966470" cy="966470"/>
            </a:xfrm>
            <a:custGeom>
              <a:avLst/>
              <a:gdLst/>
              <a:ahLst/>
              <a:cxnLst/>
              <a:rect l="l" t="t" r="r" b="b"/>
              <a:pathLst>
                <a:path w="966470" h="966470">
                  <a:moveTo>
                    <a:pt x="0" y="0"/>
                  </a:moveTo>
                  <a:lnTo>
                    <a:pt x="966470" y="0"/>
                  </a:lnTo>
                  <a:lnTo>
                    <a:pt x="966470" y="966470"/>
                  </a:lnTo>
                  <a:lnTo>
                    <a:pt x="0" y="96647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ID"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400000" flipH="1" flipV="1">
            <a:off x="12186523" y="4185523"/>
            <a:ext cx="10287000" cy="1915954"/>
          </a:xfrm>
          <a:custGeom>
            <a:avLst/>
            <a:gdLst/>
            <a:ahLst/>
            <a:cxnLst/>
            <a:rect l="l" t="t" r="r" b="b"/>
            <a:pathLst>
              <a:path w="10287000" h="1915954">
                <a:moveTo>
                  <a:pt x="10287000" y="1915954"/>
                </a:moveTo>
                <a:lnTo>
                  <a:pt x="0" y="1915954"/>
                </a:lnTo>
                <a:lnTo>
                  <a:pt x="0" y="0"/>
                </a:lnTo>
                <a:lnTo>
                  <a:pt x="10287000" y="0"/>
                </a:lnTo>
                <a:lnTo>
                  <a:pt x="10287000" y="1915954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3" name="TextBox 3"/>
          <p:cNvSpPr txBox="1"/>
          <p:nvPr/>
        </p:nvSpPr>
        <p:spPr>
          <a:xfrm>
            <a:off x="1028700" y="3350633"/>
            <a:ext cx="14591456" cy="53860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39754" lvl="1" indent="-269877" algn="just">
              <a:lnSpc>
                <a:spcPts val="3000"/>
              </a:lnSpc>
              <a:buFont typeface="Arial"/>
              <a:buChar char="•"/>
            </a:pPr>
            <a:r>
              <a:rPr lang="en-US" sz="2500" dirty="0">
                <a:solidFill>
                  <a:srgbClr val="000000"/>
                </a:solidFill>
                <a:latin typeface="Poppins Medium"/>
              </a:rPr>
              <a:t>Telah </a:t>
            </a:r>
            <a:r>
              <a:rPr lang="en-US" sz="2500" dirty="0" err="1">
                <a:solidFill>
                  <a:srgbClr val="000000"/>
                </a:solidFill>
                <a:latin typeface="Poppins Medium"/>
              </a:rPr>
              <a:t>mengajukan</a:t>
            </a:r>
            <a:r>
              <a:rPr lang="en-US" sz="2500" dirty="0">
                <a:solidFill>
                  <a:srgbClr val="000000"/>
                </a:solidFill>
                <a:latin typeface="Poppins Medium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Poppins Medium"/>
              </a:rPr>
              <a:t>usulan</a:t>
            </a:r>
            <a:r>
              <a:rPr lang="en-US" sz="2500" dirty="0">
                <a:solidFill>
                  <a:srgbClr val="000000"/>
                </a:solidFill>
                <a:latin typeface="Poppins Medium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Poppins Medium"/>
              </a:rPr>
              <a:t>judul</a:t>
            </a:r>
            <a:r>
              <a:rPr lang="en-US" sz="2500" dirty="0">
                <a:solidFill>
                  <a:srgbClr val="000000"/>
                </a:solidFill>
                <a:latin typeface="Poppins Medium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Poppins Medium"/>
              </a:rPr>
              <a:t>skripsi</a:t>
            </a:r>
            <a:r>
              <a:rPr lang="en-US" sz="2500" dirty="0">
                <a:solidFill>
                  <a:srgbClr val="000000"/>
                </a:solidFill>
                <a:latin typeface="Poppins Medium"/>
              </a:rPr>
              <a:t> dan </a:t>
            </a:r>
            <a:r>
              <a:rPr lang="en-US" sz="2500" dirty="0" err="1">
                <a:solidFill>
                  <a:srgbClr val="000000"/>
                </a:solidFill>
                <a:latin typeface="Poppins Medium"/>
              </a:rPr>
              <a:t>disetujui</a:t>
            </a:r>
            <a:r>
              <a:rPr lang="en-US" sz="2500" dirty="0">
                <a:solidFill>
                  <a:srgbClr val="000000"/>
                </a:solidFill>
                <a:latin typeface="Poppins Medium"/>
              </a:rPr>
              <a:t> oleh </a:t>
            </a:r>
            <a:r>
              <a:rPr lang="en-US" sz="2500" dirty="0" err="1">
                <a:solidFill>
                  <a:srgbClr val="000000"/>
                </a:solidFill>
                <a:latin typeface="Poppins Medium"/>
              </a:rPr>
              <a:t>ketua</a:t>
            </a:r>
            <a:r>
              <a:rPr lang="en-US" sz="2500" dirty="0">
                <a:solidFill>
                  <a:srgbClr val="000000"/>
                </a:solidFill>
                <a:latin typeface="Poppins Medium"/>
              </a:rPr>
              <a:t> KBK. (</a:t>
            </a:r>
            <a:r>
              <a:rPr lang="en-US" sz="2500" dirty="0" err="1">
                <a:solidFill>
                  <a:srgbClr val="000000"/>
                </a:solidFill>
                <a:latin typeface="Poppins Medium"/>
              </a:rPr>
              <a:t>pengambilan</a:t>
            </a:r>
            <a:r>
              <a:rPr lang="en-US" sz="2500" dirty="0">
                <a:solidFill>
                  <a:srgbClr val="000000"/>
                </a:solidFill>
                <a:latin typeface="Poppins Medium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Poppins Medium"/>
              </a:rPr>
              <a:t>judul</a:t>
            </a:r>
            <a:r>
              <a:rPr lang="en-US" sz="2500" dirty="0">
                <a:solidFill>
                  <a:srgbClr val="000000"/>
                </a:solidFill>
                <a:latin typeface="Poppins Medium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Poppins Medium"/>
              </a:rPr>
              <a:t>disesuaikan</a:t>
            </a:r>
            <a:r>
              <a:rPr lang="en-US" sz="2500" dirty="0">
                <a:solidFill>
                  <a:srgbClr val="000000"/>
                </a:solidFill>
                <a:latin typeface="Poppins Medium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Poppins Medium"/>
              </a:rPr>
              <a:t>dengan</a:t>
            </a:r>
            <a:r>
              <a:rPr lang="en-US" sz="2500" dirty="0">
                <a:solidFill>
                  <a:srgbClr val="000000"/>
                </a:solidFill>
                <a:latin typeface="Poppins Medium"/>
              </a:rPr>
              <a:t> MK yang </a:t>
            </a:r>
            <a:r>
              <a:rPr lang="en-US" sz="2500" dirty="0" err="1">
                <a:solidFill>
                  <a:srgbClr val="000000"/>
                </a:solidFill>
                <a:latin typeface="Poppins Medium"/>
              </a:rPr>
              <a:t>telah</a:t>
            </a:r>
            <a:r>
              <a:rPr lang="en-US" sz="2500" dirty="0">
                <a:solidFill>
                  <a:srgbClr val="000000"/>
                </a:solidFill>
                <a:latin typeface="Poppins Medium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Poppins Medium"/>
              </a:rPr>
              <a:t>ditempuh</a:t>
            </a:r>
            <a:r>
              <a:rPr lang="en-US" sz="2500" dirty="0">
                <a:solidFill>
                  <a:srgbClr val="000000"/>
                </a:solidFill>
                <a:latin typeface="Poppins Medium"/>
              </a:rPr>
              <a:t>).</a:t>
            </a:r>
          </a:p>
          <a:p>
            <a:pPr marL="539754" lvl="1" indent="-269877" algn="just">
              <a:lnSpc>
                <a:spcPts val="3000"/>
              </a:lnSpc>
              <a:buFont typeface="Arial"/>
              <a:buChar char="•"/>
            </a:pPr>
            <a:r>
              <a:rPr lang="en-US" sz="2500" dirty="0" err="1">
                <a:solidFill>
                  <a:srgbClr val="000000"/>
                </a:solidFill>
                <a:latin typeface="Poppins Medium"/>
              </a:rPr>
              <a:t>Mengajukan</a:t>
            </a:r>
            <a:r>
              <a:rPr lang="en-US" sz="2500" dirty="0">
                <a:solidFill>
                  <a:srgbClr val="000000"/>
                </a:solidFill>
                <a:latin typeface="Poppins Medium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Poppins Medium"/>
              </a:rPr>
              <a:t>calon</a:t>
            </a:r>
            <a:r>
              <a:rPr lang="en-US" sz="2500" dirty="0">
                <a:solidFill>
                  <a:srgbClr val="000000"/>
                </a:solidFill>
                <a:latin typeface="Poppins Medium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Poppins Medium"/>
              </a:rPr>
              <a:t>dosen</a:t>
            </a:r>
            <a:r>
              <a:rPr lang="en-US" sz="2500" dirty="0">
                <a:solidFill>
                  <a:srgbClr val="000000"/>
                </a:solidFill>
                <a:latin typeface="Poppins Medium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Poppins Medium"/>
              </a:rPr>
              <a:t>pembimbing</a:t>
            </a:r>
            <a:r>
              <a:rPr lang="en-US" sz="2500" dirty="0">
                <a:solidFill>
                  <a:srgbClr val="000000"/>
                </a:solidFill>
                <a:latin typeface="Poppins Medium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Poppins Medium"/>
              </a:rPr>
              <a:t>skripsi</a:t>
            </a:r>
            <a:r>
              <a:rPr lang="en-US" sz="2500" dirty="0">
                <a:solidFill>
                  <a:srgbClr val="000000"/>
                </a:solidFill>
                <a:latin typeface="Poppins Medium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Poppins Medium"/>
              </a:rPr>
              <a:t>dengan</a:t>
            </a:r>
            <a:r>
              <a:rPr lang="en-US" sz="2500" dirty="0">
                <a:solidFill>
                  <a:srgbClr val="000000"/>
                </a:solidFill>
                <a:latin typeface="Poppins Medium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Poppins Medium"/>
              </a:rPr>
              <a:t>mengisi</a:t>
            </a:r>
            <a:r>
              <a:rPr lang="en-US" sz="2500" dirty="0">
                <a:solidFill>
                  <a:srgbClr val="000000"/>
                </a:solidFill>
                <a:latin typeface="Poppins Medium"/>
              </a:rPr>
              <a:t> form </a:t>
            </a:r>
            <a:r>
              <a:rPr lang="en-US" sz="2500" dirty="0" err="1">
                <a:solidFill>
                  <a:srgbClr val="000000"/>
                </a:solidFill>
                <a:latin typeface="Poppins Medium"/>
              </a:rPr>
              <a:t>pengajuan</a:t>
            </a:r>
            <a:r>
              <a:rPr lang="en-US" sz="2500" dirty="0">
                <a:solidFill>
                  <a:srgbClr val="000000"/>
                </a:solidFill>
                <a:latin typeface="Poppins Medium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Poppins Medium"/>
              </a:rPr>
              <a:t>dosen</a:t>
            </a:r>
            <a:r>
              <a:rPr lang="en-US" sz="2500" dirty="0">
                <a:solidFill>
                  <a:srgbClr val="000000"/>
                </a:solidFill>
                <a:latin typeface="Poppins Medium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Poppins Medium"/>
              </a:rPr>
              <a:t>pembimbing</a:t>
            </a:r>
            <a:r>
              <a:rPr lang="en-US" sz="2500" dirty="0">
                <a:solidFill>
                  <a:srgbClr val="000000"/>
                </a:solidFill>
                <a:latin typeface="Poppins Medium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Poppins Medium"/>
              </a:rPr>
              <a:t>skripsi</a:t>
            </a:r>
            <a:r>
              <a:rPr lang="en-US" sz="2500" dirty="0">
                <a:solidFill>
                  <a:srgbClr val="000000"/>
                </a:solidFill>
                <a:latin typeface="Poppins Medium"/>
              </a:rPr>
              <a:t> di website, </a:t>
            </a:r>
            <a:r>
              <a:rPr lang="en-US" sz="2500" dirty="0" err="1">
                <a:solidFill>
                  <a:srgbClr val="000000"/>
                </a:solidFill>
                <a:latin typeface="Poppins Medium"/>
              </a:rPr>
              <a:t>dengan</a:t>
            </a:r>
            <a:r>
              <a:rPr lang="en-US" sz="2500" dirty="0">
                <a:solidFill>
                  <a:srgbClr val="000000"/>
                </a:solidFill>
                <a:latin typeface="Poppins Medium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Poppins Medium"/>
              </a:rPr>
              <a:t>periode</a:t>
            </a:r>
            <a:r>
              <a:rPr lang="en-US" sz="2500" dirty="0">
                <a:solidFill>
                  <a:srgbClr val="000000"/>
                </a:solidFill>
                <a:latin typeface="Poppins Medium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Poppins Medium"/>
              </a:rPr>
              <a:t>pengajuan</a:t>
            </a:r>
            <a:r>
              <a:rPr lang="en-US" sz="2500" dirty="0">
                <a:solidFill>
                  <a:srgbClr val="000000"/>
                </a:solidFill>
                <a:latin typeface="Poppins Medium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Poppins Medium"/>
              </a:rPr>
              <a:t>calon</a:t>
            </a:r>
            <a:r>
              <a:rPr lang="en-US" sz="2500" dirty="0">
                <a:solidFill>
                  <a:srgbClr val="000000"/>
                </a:solidFill>
                <a:latin typeface="Poppins Medium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Poppins Medium"/>
              </a:rPr>
              <a:t>dosen</a:t>
            </a:r>
            <a:r>
              <a:rPr lang="en-US" sz="2500" dirty="0">
                <a:solidFill>
                  <a:srgbClr val="000000"/>
                </a:solidFill>
                <a:latin typeface="Poppins Medium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Poppins Medium"/>
              </a:rPr>
              <a:t>pembimbing</a:t>
            </a:r>
            <a:r>
              <a:rPr lang="en-US" sz="2500" dirty="0">
                <a:solidFill>
                  <a:srgbClr val="000000"/>
                </a:solidFill>
                <a:latin typeface="Poppins Medium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Poppins Medium"/>
              </a:rPr>
              <a:t>adalah</a:t>
            </a:r>
            <a:r>
              <a:rPr lang="en-US" sz="2500" dirty="0">
                <a:solidFill>
                  <a:srgbClr val="000000"/>
                </a:solidFill>
                <a:latin typeface="Poppins Medium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Poppins Medium"/>
              </a:rPr>
              <a:t>maksimal</a:t>
            </a:r>
            <a:r>
              <a:rPr lang="en-US" sz="2500" dirty="0">
                <a:solidFill>
                  <a:srgbClr val="000000"/>
                </a:solidFill>
                <a:latin typeface="Poppins Medium"/>
              </a:rPr>
              <a:t> 4 kali per semester, </a:t>
            </a:r>
            <a:r>
              <a:rPr lang="en-US" sz="2500" dirty="0" err="1">
                <a:solidFill>
                  <a:srgbClr val="000000"/>
                </a:solidFill>
                <a:latin typeface="Poppins Medium"/>
              </a:rPr>
              <a:t>yaitu</a:t>
            </a:r>
            <a:r>
              <a:rPr lang="en-US" sz="2500" dirty="0">
                <a:solidFill>
                  <a:srgbClr val="000000"/>
                </a:solidFill>
                <a:latin typeface="Poppins Medium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Poppins Medium"/>
              </a:rPr>
              <a:t>awal</a:t>
            </a:r>
            <a:r>
              <a:rPr lang="en-US" sz="2500" dirty="0">
                <a:solidFill>
                  <a:srgbClr val="000000"/>
                </a:solidFill>
                <a:latin typeface="Poppins Medium"/>
              </a:rPr>
              <a:t> semester, dan 1 </a:t>
            </a:r>
            <a:r>
              <a:rPr lang="en-US" sz="2500" dirty="0" err="1">
                <a:solidFill>
                  <a:srgbClr val="000000"/>
                </a:solidFill>
                <a:latin typeface="Poppins Medium"/>
              </a:rPr>
              <a:t>minggu</a:t>
            </a:r>
            <a:r>
              <a:rPr lang="en-US" sz="2500" dirty="0">
                <a:solidFill>
                  <a:srgbClr val="000000"/>
                </a:solidFill>
                <a:latin typeface="Poppins Medium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Poppins Medium"/>
              </a:rPr>
              <a:t>sebelum</a:t>
            </a:r>
            <a:r>
              <a:rPr lang="en-US" sz="2500" dirty="0">
                <a:solidFill>
                  <a:srgbClr val="000000"/>
                </a:solidFill>
                <a:latin typeface="Poppins Medium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Poppins Medium"/>
              </a:rPr>
              <a:t>ujian</a:t>
            </a:r>
            <a:r>
              <a:rPr lang="en-US" sz="2500" dirty="0">
                <a:solidFill>
                  <a:srgbClr val="000000"/>
                </a:solidFill>
                <a:latin typeface="Poppins Medium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Poppins Medium"/>
              </a:rPr>
              <a:t>tengah</a:t>
            </a:r>
            <a:r>
              <a:rPr lang="en-US" sz="2500" dirty="0">
                <a:solidFill>
                  <a:srgbClr val="000000"/>
                </a:solidFill>
                <a:latin typeface="Poppins Medium"/>
              </a:rPr>
              <a:t> semester, 2 </a:t>
            </a:r>
            <a:r>
              <a:rPr lang="en-US" sz="2500" dirty="0" err="1">
                <a:solidFill>
                  <a:srgbClr val="000000"/>
                </a:solidFill>
                <a:latin typeface="Poppins Medium"/>
              </a:rPr>
              <a:t>minggu</a:t>
            </a:r>
            <a:r>
              <a:rPr lang="en-US" sz="2500" dirty="0">
                <a:solidFill>
                  <a:srgbClr val="000000"/>
                </a:solidFill>
                <a:latin typeface="Poppins Medium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Poppins Medium"/>
              </a:rPr>
              <a:t>sebelum</a:t>
            </a:r>
            <a:r>
              <a:rPr lang="en-US" sz="2500" dirty="0">
                <a:solidFill>
                  <a:srgbClr val="000000"/>
                </a:solidFill>
                <a:latin typeface="Poppins Medium"/>
              </a:rPr>
              <a:t> UAS, dan </a:t>
            </a:r>
            <a:r>
              <a:rPr lang="en-US" sz="2500" dirty="0" err="1">
                <a:solidFill>
                  <a:srgbClr val="000000"/>
                </a:solidFill>
                <a:latin typeface="Poppins Medium"/>
              </a:rPr>
              <a:t>setelah</a:t>
            </a:r>
            <a:r>
              <a:rPr lang="en-US" sz="2500" dirty="0">
                <a:solidFill>
                  <a:srgbClr val="000000"/>
                </a:solidFill>
                <a:latin typeface="Poppins Medium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Poppins Medium"/>
              </a:rPr>
              <a:t>Ujian</a:t>
            </a:r>
            <a:r>
              <a:rPr lang="en-US" sz="2500" dirty="0">
                <a:solidFill>
                  <a:srgbClr val="000000"/>
                </a:solidFill>
                <a:latin typeface="Poppins Medium"/>
              </a:rPr>
              <a:t> Akhir Semester. </a:t>
            </a:r>
          </a:p>
          <a:p>
            <a:pPr marL="539754" lvl="1" indent="-269877" algn="just">
              <a:lnSpc>
                <a:spcPts val="3000"/>
              </a:lnSpc>
              <a:buFont typeface="Arial"/>
              <a:buChar char="•"/>
            </a:pPr>
            <a:r>
              <a:rPr lang="en-US" sz="2500" dirty="0" err="1">
                <a:solidFill>
                  <a:srgbClr val="000000"/>
                </a:solidFill>
                <a:latin typeface="Poppins Medium"/>
              </a:rPr>
              <a:t>Mengajukan</a:t>
            </a:r>
            <a:r>
              <a:rPr lang="en-US" sz="2500" dirty="0">
                <a:solidFill>
                  <a:srgbClr val="000000"/>
                </a:solidFill>
                <a:latin typeface="Poppins Medium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Poppins Medium"/>
              </a:rPr>
              <a:t>calon</a:t>
            </a:r>
            <a:r>
              <a:rPr lang="en-US" sz="2500" dirty="0">
                <a:solidFill>
                  <a:srgbClr val="000000"/>
                </a:solidFill>
                <a:latin typeface="Poppins Medium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Poppins Medium"/>
              </a:rPr>
              <a:t>dosen</a:t>
            </a:r>
            <a:r>
              <a:rPr lang="en-US" sz="2500" dirty="0">
                <a:solidFill>
                  <a:srgbClr val="000000"/>
                </a:solidFill>
                <a:latin typeface="Poppins Medium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Poppins Medium"/>
              </a:rPr>
              <a:t>pembimbing</a:t>
            </a:r>
            <a:r>
              <a:rPr lang="en-US" sz="2500" dirty="0">
                <a:solidFill>
                  <a:srgbClr val="000000"/>
                </a:solidFill>
                <a:latin typeface="Poppins Medium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Poppins Medium"/>
              </a:rPr>
              <a:t>skripsi</a:t>
            </a:r>
            <a:r>
              <a:rPr lang="en-US" sz="2500" dirty="0">
                <a:solidFill>
                  <a:srgbClr val="000000"/>
                </a:solidFill>
                <a:latin typeface="Poppins Medium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Poppins Medium"/>
              </a:rPr>
              <a:t>maksimal</a:t>
            </a:r>
            <a:r>
              <a:rPr lang="en-US" sz="2500" dirty="0">
                <a:solidFill>
                  <a:srgbClr val="000000"/>
                </a:solidFill>
                <a:latin typeface="Poppins Medium"/>
              </a:rPr>
              <a:t> 2 orang </a:t>
            </a:r>
            <a:r>
              <a:rPr lang="en-US" sz="2500" dirty="0" err="1">
                <a:solidFill>
                  <a:srgbClr val="000000"/>
                </a:solidFill>
                <a:latin typeface="Poppins Medium"/>
              </a:rPr>
              <a:t>dengan</a:t>
            </a:r>
            <a:r>
              <a:rPr lang="en-US" sz="2500" dirty="0">
                <a:solidFill>
                  <a:srgbClr val="000000"/>
                </a:solidFill>
                <a:latin typeface="Poppins Medium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Poppins Medium"/>
              </a:rPr>
              <a:t>persyaratan</a:t>
            </a:r>
            <a:r>
              <a:rPr lang="en-US" sz="2500" dirty="0">
                <a:solidFill>
                  <a:srgbClr val="000000"/>
                </a:solidFill>
                <a:latin typeface="Poppins Medium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Poppins Medium"/>
              </a:rPr>
              <a:t>dosen</a:t>
            </a:r>
            <a:r>
              <a:rPr lang="en-US" sz="2500" dirty="0">
                <a:solidFill>
                  <a:srgbClr val="000000"/>
                </a:solidFill>
                <a:latin typeface="Poppins Medium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Poppins Medium"/>
              </a:rPr>
              <a:t>pembimbing</a:t>
            </a:r>
            <a:r>
              <a:rPr lang="en-US" sz="2500" dirty="0">
                <a:solidFill>
                  <a:srgbClr val="000000"/>
                </a:solidFill>
                <a:latin typeface="Poppins Medium"/>
              </a:rPr>
              <a:t> I minimal </a:t>
            </a:r>
            <a:r>
              <a:rPr lang="en-US" sz="2500" dirty="0" err="1">
                <a:solidFill>
                  <a:srgbClr val="000000"/>
                </a:solidFill>
                <a:latin typeface="Poppins Medium"/>
              </a:rPr>
              <a:t>bergelar</a:t>
            </a:r>
            <a:r>
              <a:rPr lang="en-US" sz="2500" dirty="0">
                <a:solidFill>
                  <a:srgbClr val="000000"/>
                </a:solidFill>
                <a:latin typeface="Poppins Medium"/>
              </a:rPr>
              <a:t> magister (S2) </a:t>
            </a:r>
            <a:r>
              <a:rPr lang="en-US" sz="2500" dirty="0" err="1">
                <a:solidFill>
                  <a:srgbClr val="000000"/>
                </a:solidFill>
                <a:latin typeface="Poppins Medium"/>
              </a:rPr>
              <a:t>atau</a:t>
            </a:r>
            <a:r>
              <a:rPr lang="en-US" sz="2500" dirty="0">
                <a:solidFill>
                  <a:srgbClr val="000000"/>
                </a:solidFill>
                <a:latin typeface="Poppins Medium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Poppins Medium"/>
              </a:rPr>
              <a:t>mempunyai</a:t>
            </a:r>
            <a:r>
              <a:rPr lang="en-US" sz="2500" dirty="0">
                <a:solidFill>
                  <a:srgbClr val="000000"/>
                </a:solidFill>
                <a:latin typeface="Poppins Medium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Poppins Medium"/>
              </a:rPr>
              <a:t>kepangkatan</a:t>
            </a:r>
            <a:r>
              <a:rPr lang="en-US" sz="2500" dirty="0">
                <a:solidFill>
                  <a:srgbClr val="000000"/>
                </a:solidFill>
                <a:latin typeface="Poppins Medium"/>
              </a:rPr>
              <a:t> minimal </a:t>
            </a:r>
            <a:r>
              <a:rPr lang="en-US" sz="2500" dirty="0" err="1">
                <a:solidFill>
                  <a:srgbClr val="000000"/>
                </a:solidFill>
                <a:latin typeface="Poppins Medium"/>
              </a:rPr>
              <a:t>Lektor</a:t>
            </a:r>
            <a:r>
              <a:rPr lang="en-US" sz="2500" dirty="0">
                <a:solidFill>
                  <a:srgbClr val="000000"/>
                </a:solidFill>
                <a:latin typeface="Poppins Medium"/>
              </a:rPr>
              <a:t>, </a:t>
            </a:r>
            <a:r>
              <a:rPr lang="en-US" sz="2500" dirty="0" err="1">
                <a:solidFill>
                  <a:srgbClr val="000000"/>
                </a:solidFill>
                <a:latin typeface="Poppins Medium"/>
              </a:rPr>
              <a:t>serta</a:t>
            </a:r>
            <a:r>
              <a:rPr lang="en-US" sz="2500" dirty="0">
                <a:solidFill>
                  <a:srgbClr val="000000"/>
                </a:solidFill>
                <a:latin typeface="Poppins Medium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Poppins Medium"/>
              </a:rPr>
              <a:t>memiliki</a:t>
            </a:r>
            <a:r>
              <a:rPr lang="en-US" sz="2500" dirty="0">
                <a:solidFill>
                  <a:srgbClr val="000000"/>
                </a:solidFill>
                <a:latin typeface="Poppins Medium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Poppins Medium"/>
              </a:rPr>
              <a:t>kepakaran</a:t>
            </a:r>
            <a:r>
              <a:rPr lang="en-US" sz="2500" dirty="0">
                <a:solidFill>
                  <a:srgbClr val="000000"/>
                </a:solidFill>
                <a:latin typeface="Poppins Medium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Poppins Medium"/>
              </a:rPr>
              <a:t>sesuai</a:t>
            </a:r>
            <a:r>
              <a:rPr lang="en-US" sz="2500" dirty="0">
                <a:solidFill>
                  <a:srgbClr val="000000"/>
                </a:solidFill>
                <a:latin typeface="Poppins Medium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Poppins Medium"/>
              </a:rPr>
              <a:t>dengan</a:t>
            </a:r>
            <a:r>
              <a:rPr lang="en-US" sz="2500" dirty="0">
                <a:solidFill>
                  <a:srgbClr val="000000"/>
                </a:solidFill>
                <a:latin typeface="Poppins Medium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Poppins Medium"/>
              </a:rPr>
              <a:t>judul</a:t>
            </a:r>
            <a:r>
              <a:rPr lang="en-US" sz="2500" dirty="0">
                <a:solidFill>
                  <a:srgbClr val="000000"/>
                </a:solidFill>
                <a:latin typeface="Poppins Medium"/>
              </a:rPr>
              <a:t> yang </a:t>
            </a:r>
            <a:r>
              <a:rPr lang="en-US" sz="2500" dirty="0" err="1">
                <a:solidFill>
                  <a:srgbClr val="000000"/>
                </a:solidFill>
                <a:latin typeface="Poppins Medium"/>
              </a:rPr>
              <a:t>diajukan</a:t>
            </a:r>
            <a:r>
              <a:rPr lang="en-US" sz="2500" dirty="0">
                <a:solidFill>
                  <a:srgbClr val="000000"/>
                </a:solidFill>
                <a:latin typeface="Poppins Medium"/>
              </a:rPr>
              <a:t>. </a:t>
            </a:r>
          </a:p>
          <a:p>
            <a:pPr marL="539754" lvl="1" indent="-269877" algn="just">
              <a:lnSpc>
                <a:spcPts val="3000"/>
              </a:lnSpc>
              <a:buFont typeface="Arial"/>
              <a:buChar char="•"/>
            </a:pPr>
            <a:r>
              <a:rPr lang="en-US" sz="2500" dirty="0" err="1">
                <a:solidFill>
                  <a:srgbClr val="000000"/>
                </a:solidFill>
                <a:latin typeface="Poppins Medium"/>
              </a:rPr>
              <a:t>Penentuan</a:t>
            </a:r>
            <a:r>
              <a:rPr lang="en-US" sz="2500" dirty="0">
                <a:solidFill>
                  <a:srgbClr val="000000"/>
                </a:solidFill>
                <a:latin typeface="Poppins Medium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Poppins Medium"/>
              </a:rPr>
              <a:t>dosen</a:t>
            </a:r>
            <a:r>
              <a:rPr lang="en-US" sz="2500" dirty="0">
                <a:solidFill>
                  <a:srgbClr val="000000"/>
                </a:solidFill>
                <a:latin typeface="Poppins Medium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Poppins Medium"/>
              </a:rPr>
              <a:t>pembimbing</a:t>
            </a:r>
            <a:r>
              <a:rPr lang="en-US" sz="2500" dirty="0">
                <a:solidFill>
                  <a:srgbClr val="000000"/>
                </a:solidFill>
                <a:latin typeface="Poppins Medium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Poppins Medium"/>
              </a:rPr>
              <a:t>ditentukan</a:t>
            </a:r>
            <a:r>
              <a:rPr lang="en-US" sz="2500" dirty="0">
                <a:solidFill>
                  <a:srgbClr val="000000"/>
                </a:solidFill>
                <a:latin typeface="Poppins Medium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Poppins Medium"/>
              </a:rPr>
              <a:t>koordinator</a:t>
            </a:r>
            <a:r>
              <a:rPr lang="en-US" sz="2500" dirty="0">
                <a:solidFill>
                  <a:srgbClr val="000000"/>
                </a:solidFill>
                <a:latin typeface="Poppins Medium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Poppins Medium"/>
              </a:rPr>
              <a:t>skripsi</a:t>
            </a:r>
            <a:r>
              <a:rPr lang="en-US" sz="2500" dirty="0">
                <a:solidFill>
                  <a:srgbClr val="000000"/>
                </a:solidFill>
                <a:latin typeface="Poppins Medium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Poppins Medium"/>
              </a:rPr>
              <a:t>berdasarkan</a:t>
            </a:r>
            <a:r>
              <a:rPr lang="en-US" sz="2500" dirty="0">
                <a:solidFill>
                  <a:srgbClr val="000000"/>
                </a:solidFill>
                <a:latin typeface="Poppins Medium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Poppins Medium"/>
              </a:rPr>
              <a:t>pertimbangan</a:t>
            </a:r>
            <a:r>
              <a:rPr lang="en-US" sz="2500" dirty="0">
                <a:solidFill>
                  <a:srgbClr val="000000"/>
                </a:solidFill>
                <a:latin typeface="Poppins Medium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Poppins Medium"/>
              </a:rPr>
              <a:t>ketua</a:t>
            </a:r>
            <a:r>
              <a:rPr lang="en-US" sz="2500" dirty="0">
                <a:solidFill>
                  <a:srgbClr val="000000"/>
                </a:solidFill>
                <a:latin typeface="Poppins Medium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Poppins Medium"/>
              </a:rPr>
              <a:t>jurusan</a:t>
            </a:r>
            <a:r>
              <a:rPr lang="en-US" sz="2500" dirty="0">
                <a:solidFill>
                  <a:srgbClr val="000000"/>
                </a:solidFill>
                <a:latin typeface="Poppins Medium"/>
              </a:rPr>
              <a:t> dan </a:t>
            </a:r>
            <a:r>
              <a:rPr lang="en-US" sz="2500" dirty="0" err="1">
                <a:solidFill>
                  <a:srgbClr val="000000"/>
                </a:solidFill>
                <a:latin typeface="Poppins Medium"/>
              </a:rPr>
              <a:t>disahkan</a:t>
            </a:r>
            <a:r>
              <a:rPr lang="en-US" sz="2500" dirty="0">
                <a:solidFill>
                  <a:srgbClr val="000000"/>
                </a:solidFill>
                <a:latin typeface="Poppins Medium"/>
              </a:rPr>
              <a:t> oleh </a:t>
            </a:r>
            <a:r>
              <a:rPr lang="en-US" sz="2500" dirty="0" err="1">
                <a:solidFill>
                  <a:srgbClr val="000000"/>
                </a:solidFill>
                <a:latin typeface="Poppins Medium"/>
              </a:rPr>
              <a:t>dekan</a:t>
            </a:r>
            <a:r>
              <a:rPr lang="en-US" sz="2500" dirty="0">
                <a:solidFill>
                  <a:srgbClr val="000000"/>
                </a:solidFill>
                <a:latin typeface="Poppins Medium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Poppins Medium"/>
              </a:rPr>
              <a:t>fakultas</a:t>
            </a:r>
            <a:r>
              <a:rPr lang="en-US" sz="2500" dirty="0">
                <a:solidFill>
                  <a:srgbClr val="000000"/>
                </a:solidFill>
                <a:latin typeface="Poppins Medium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Poppins Medium"/>
              </a:rPr>
              <a:t>teknik</a:t>
            </a:r>
            <a:r>
              <a:rPr lang="en-US" sz="2500" dirty="0">
                <a:solidFill>
                  <a:srgbClr val="000000"/>
                </a:solidFill>
                <a:latin typeface="Poppins Medium"/>
              </a:rPr>
              <a:t>, dan </a:t>
            </a:r>
            <a:r>
              <a:rPr lang="en-US" sz="2500" dirty="0" err="1">
                <a:solidFill>
                  <a:srgbClr val="000000"/>
                </a:solidFill>
                <a:latin typeface="Poppins Medium"/>
              </a:rPr>
              <a:t>akan</a:t>
            </a:r>
            <a:r>
              <a:rPr lang="en-US" sz="2500" dirty="0">
                <a:solidFill>
                  <a:srgbClr val="000000"/>
                </a:solidFill>
                <a:latin typeface="Poppins Medium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Poppins Medium"/>
              </a:rPr>
              <a:t>diumumkan</a:t>
            </a:r>
            <a:r>
              <a:rPr lang="en-US" sz="2500" dirty="0">
                <a:solidFill>
                  <a:srgbClr val="000000"/>
                </a:solidFill>
                <a:latin typeface="Poppins Medium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Poppins Medium"/>
              </a:rPr>
              <a:t>maksimal</a:t>
            </a:r>
            <a:r>
              <a:rPr lang="en-US" sz="2500" dirty="0">
                <a:solidFill>
                  <a:srgbClr val="000000"/>
                </a:solidFill>
                <a:latin typeface="Poppins Medium"/>
              </a:rPr>
              <a:t> 2 </a:t>
            </a:r>
            <a:r>
              <a:rPr lang="en-US" sz="2500" dirty="0" err="1">
                <a:solidFill>
                  <a:srgbClr val="000000"/>
                </a:solidFill>
                <a:latin typeface="Poppins Medium"/>
              </a:rPr>
              <a:t>minggu</a:t>
            </a:r>
            <a:r>
              <a:rPr lang="en-US" sz="2500" dirty="0">
                <a:solidFill>
                  <a:srgbClr val="000000"/>
                </a:solidFill>
                <a:latin typeface="Poppins Medium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Poppins Medium"/>
              </a:rPr>
              <a:t>setelah</a:t>
            </a:r>
            <a:r>
              <a:rPr lang="en-US" sz="2500" dirty="0">
                <a:solidFill>
                  <a:srgbClr val="000000"/>
                </a:solidFill>
                <a:latin typeface="Poppins Medium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Poppins Medium"/>
              </a:rPr>
              <a:t>pengajuan</a:t>
            </a:r>
            <a:r>
              <a:rPr lang="en-US" sz="2500" dirty="0">
                <a:solidFill>
                  <a:srgbClr val="000000"/>
                </a:solidFill>
                <a:latin typeface="Poppins Medium"/>
              </a:rPr>
              <a:t>, 2 </a:t>
            </a:r>
            <a:r>
              <a:rPr lang="en-US" sz="2500" dirty="0" err="1">
                <a:solidFill>
                  <a:srgbClr val="000000"/>
                </a:solidFill>
                <a:latin typeface="Poppins Medium"/>
              </a:rPr>
              <a:t>minggu</a:t>
            </a:r>
            <a:r>
              <a:rPr lang="en-US" sz="2500" dirty="0">
                <a:solidFill>
                  <a:srgbClr val="000000"/>
                </a:solidFill>
                <a:latin typeface="Poppins Medium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Poppins Medium"/>
              </a:rPr>
              <a:t>setelah</a:t>
            </a:r>
            <a:r>
              <a:rPr lang="en-US" sz="2500" dirty="0">
                <a:solidFill>
                  <a:srgbClr val="000000"/>
                </a:solidFill>
                <a:latin typeface="Poppins Medium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Poppins Medium"/>
              </a:rPr>
              <a:t>ujian</a:t>
            </a:r>
            <a:r>
              <a:rPr lang="en-US" sz="2500" dirty="0">
                <a:solidFill>
                  <a:srgbClr val="000000"/>
                </a:solidFill>
                <a:latin typeface="Poppins Medium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Poppins Medium"/>
              </a:rPr>
              <a:t>tengah</a:t>
            </a:r>
            <a:r>
              <a:rPr lang="en-US" sz="2500" dirty="0">
                <a:solidFill>
                  <a:srgbClr val="000000"/>
                </a:solidFill>
                <a:latin typeface="Poppins Medium"/>
              </a:rPr>
              <a:t> semester </a:t>
            </a:r>
            <a:r>
              <a:rPr lang="en-US" sz="2500" dirty="0" err="1">
                <a:solidFill>
                  <a:srgbClr val="000000"/>
                </a:solidFill>
                <a:latin typeface="Poppins Medium"/>
              </a:rPr>
              <a:t>atau</a:t>
            </a:r>
            <a:r>
              <a:rPr lang="en-US" sz="2500" dirty="0">
                <a:solidFill>
                  <a:srgbClr val="000000"/>
                </a:solidFill>
                <a:latin typeface="Poppins Medium"/>
              </a:rPr>
              <a:t> 3 </a:t>
            </a:r>
            <a:r>
              <a:rPr lang="en-US" sz="2500" dirty="0" err="1">
                <a:solidFill>
                  <a:srgbClr val="000000"/>
                </a:solidFill>
                <a:latin typeface="Poppins Medium"/>
              </a:rPr>
              <a:t>minggu</a:t>
            </a:r>
            <a:r>
              <a:rPr lang="en-US" sz="2500" dirty="0">
                <a:solidFill>
                  <a:srgbClr val="000000"/>
                </a:solidFill>
                <a:latin typeface="Poppins Medium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Poppins Medium"/>
              </a:rPr>
              <a:t>setelah</a:t>
            </a:r>
            <a:r>
              <a:rPr lang="en-US" sz="2500" dirty="0">
                <a:solidFill>
                  <a:srgbClr val="000000"/>
                </a:solidFill>
                <a:latin typeface="Poppins Medium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Poppins Medium"/>
              </a:rPr>
              <a:t>Ujian</a:t>
            </a:r>
            <a:r>
              <a:rPr lang="en-US" sz="2500" dirty="0">
                <a:solidFill>
                  <a:srgbClr val="000000"/>
                </a:solidFill>
                <a:latin typeface="Poppins Medium"/>
              </a:rPr>
              <a:t> Akhir Semester.</a:t>
            </a:r>
          </a:p>
          <a:p>
            <a:pPr algn="just">
              <a:lnSpc>
                <a:spcPts val="3000"/>
              </a:lnSpc>
            </a:pPr>
            <a:endParaRPr lang="en-US" sz="2500" dirty="0">
              <a:solidFill>
                <a:srgbClr val="000000"/>
              </a:solidFill>
              <a:latin typeface="Poppins Medium"/>
            </a:endParaRPr>
          </a:p>
        </p:txBody>
      </p:sp>
      <p:sp>
        <p:nvSpPr>
          <p:cNvPr id="4" name="AutoShape 4"/>
          <p:cNvSpPr/>
          <p:nvPr/>
        </p:nvSpPr>
        <p:spPr>
          <a:xfrm>
            <a:off x="14883159" y="2712458"/>
            <a:ext cx="736998" cy="0"/>
          </a:xfrm>
          <a:prstGeom prst="line">
            <a:avLst/>
          </a:prstGeom>
          <a:ln w="114300" cap="flat">
            <a:solidFill>
              <a:srgbClr val="051D4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ID"/>
          </a:p>
        </p:txBody>
      </p:sp>
      <p:sp>
        <p:nvSpPr>
          <p:cNvPr id="5" name="TextBox 5"/>
          <p:cNvSpPr txBox="1"/>
          <p:nvPr/>
        </p:nvSpPr>
        <p:spPr>
          <a:xfrm>
            <a:off x="1068875" y="752475"/>
            <a:ext cx="14551282" cy="1955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7699"/>
              </a:lnSpc>
            </a:pPr>
            <a:r>
              <a:rPr lang="en-US" sz="5499">
                <a:solidFill>
                  <a:srgbClr val="051D40"/>
                </a:solidFill>
                <a:latin typeface="Poppins Ultra-Bold"/>
              </a:rPr>
              <a:t>PROSEDUR MENDAPATKAN DOSEN PEMBIMBING SKRIPSI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416775" y="303847"/>
            <a:ext cx="3526911" cy="724853"/>
            <a:chOff x="0" y="0"/>
            <a:chExt cx="4702549" cy="966470"/>
          </a:xfrm>
        </p:grpSpPr>
        <p:sp>
          <p:nvSpPr>
            <p:cNvPr id="7" name="TextBox 7"/>
            <p:cNvSpPr txBox="1"/>
            <p:nvPr/>
          </p:nvSpPr>
          <p:spPr>
            <a:xfrm>
              <a:off x="1078837" y="163536"/>
              <a:ext cx="3623712" cy="6287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689"/>
                </a:lnSpc>
              </a:pPr>
              <a:r>
                <a:rPr lang="en-US" sz="1898">
                  <a:solidFill>
                    <a:srgbClr val="051D40"/>
                  </a:solidFill>
                  <a:latin typeface="Poppins Ultra-Bold"/>
                </a:rPr>
                <a:t>Program Studi </a:t>
              </a:r>
            </a:p>
            <a:p>
              <a:pPr>
                <a:lnSpc>
                  <a:spcPts val="1689"/>
                </a:lnSpc>
              </a:pPr>
              <a:r>
                <a:rPr lang="en-US" sz="1898">
                  <a:solidFill>
                    <a:srgbClr val="051D40"/>
                  </a:solidFill>
                  <a:latin typeface="Poppins Ultra-Bold"/>
                </a:rPr>
                <a:t>Teknik Industri UMM</a:t>
              </a:r>
            </a:p>
          </p:txBody>
        </p:sp>
        <p:sp>
          <p:nvSpPr>
            <p:cNvPr id="8" name="Freeform 8"/>
            <p:cNvSpPr/>
            <p:nvPr/>
          </p:nvSpPr>
          <p:spPr>
            <a:xfrm>
              <a:off x="0" y="0"/>
              <a:ext cx="966470" cy="966470"/>
            </a:xfrm>
            <a:custGeom>
              <a:avLst/>
              <a:gdLst/>
              <a:ahLst/>
              <a:cxnLst/>
              <a:rect l="l" t="t" r="r" b="b"/>
              <a:pathLst>
                <a:path w="966470" h="966470">
                  <a:moveTo>
                    <a:pt x="0" y="0"/>
                  </a:moveTo>
                  <a:lnTo>
                    <a:pt x="966470" y="0"/>
                  </a:lnTo>
                  <a:lnTo>
                    <a:pt x="966470" y="966470"/>
                  </a:lnTo>
                  <a:lnTo>
                    <a:pt x="0" y="96647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ID"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8775501" y="2790664"/>
            <a:ext cx="736998" cy="0"/>
          </a:xfrm>
          <a:prstGeom prst="line">
            <a:avLst/>
          </a:prstGeom>
          <a:ln w="114300" cap="flat">
            <a:solidFill>
              <a:srgbClr val="051D4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ID"/>
          </a:p>
        </p:txBody>
      </p:sp>
      <p:grpSp>
        <p:nvGrpSpPr>
          <p:cNvPr id="3" name="Group 3"/>
          <p:cNvGrpSpPr/>
          <p:nvPr/>
        </p:nvGrpSpPr>
        <p:grpSpPr>
          <a:xfrm>
            <a:off x="444621" y="3384090"/>
            <a:ext cx="8623179" cy="6347381"/>
            <a:chOff x="0" y="0"/>
            <a:chExt cx="2271125" cy="1671738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271125" cy="1671738"/>
            </a:xfrm>
            <a:custGeom>
              <a:avLst/>
              <a:gdLst/>
              <a:ahLst/>
              <a:cxnLst/>
              <a:rect l="l" t="t" r="r" b="b"/>
              <a:pathLst>
                <a:path w="2271125" h="1671738">
                  <a:moveTo>
                    <a:pt x="43095" y="0"/>
                  </a:moveTo>
                  <a:lnTo>
                    <a:pt x="2228030" y="0"/>
                  </a:lnTo>
                  <a:cubicBezTo>
                    <a:pt x="2239460" y="0"/>
                    <a:pt x="2250421" y="4540"/>
                    <a:pt x="2258503" y="12622"/>
                  </a:cubicBezTo>
                  <a:cubicBezTo>
                    <a:pt x="2266585" y="20704"/>
                    <a:pt x="2271125" y="31665"/>
                    <a:pt x="2271125" y="43095"/>
                  </a:cubicBezTo>
                  <a:lnTo>
                    <a:pt x="2271125" y="1628644"/>
                  </a:lnTo>
                  <a:cubicBezTo>
                    <a:pt x="2271125" y="1640073"/>
                    <a:pt x="2266585" y="1651034"/>
                    <a:pt x="2258503" y="1659116"/>
                  </a:cubicBezTo>
                  <a:cubicBezTo>
                    <a:pt x="2250421" y="1667198"/>
                    <a:pt x="2239460" y="1671738"/>
                    <a:pt x="2228030" y="1671738"/>
                  </a:cubicBezTo>
                  <a:lnTo>
                    <a:pt x="43095" y="1671738"/>
                  </a:lnTo>
                  <a:cubicBezTo>
                    <a:pt x="31665" y="1671738"/>
                    <a:pt x="20704" y="1667198"/>
                    <a:pt x="12622" y="1659116"/>
                  </a:cubicBezTo>
                  <a:cubicBezTo>
                    <a:pt x="4540" y="1651034"/>
                    <a:pt x="0" y="1640073"/>
                    <a:pt x="0" y="1628644"/>
                  </a:cubicBezTo>
                  <a:lnTo>
                    <a:pt x="0" y="43095"/>
                  </a:lnTo>
                  <a:cubicBezTo>
                    <a:pt x="0" y="31665"/>
                    <a:pt x="4540" y="20704"/>
                    <a:pt x="12622" y="12622"/>
                  </a:cubicBezTo>
                  <a:cubicBezTo>
                    <a:pt x="20704" y="4540"/>
                    <a:pt x="31665" y="0"/>
                    <a:pt x="43095" y="0"/>
                  </a:cubicBezTo>
                  <a:close/>
                </a:path>
              </a:pathLst>
            </a:custGeom>
            <a:solidFill>
              <a:srgbClr val="FEBE01"/>
            </a:solidFill>
          </p:spPr>
          <p:txBody>
            <a:bodyPr/>
            <a:lstStyle/>
            <a:p>
              <a:endParaRPr lang="en-ID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210474" y="5143500"/>
            <a:ext cx="3191919" cy="3129436"/>
            <a:chOff x="0" y="0"/>
            <a:chExt cx="4255892" cy="4172581"/>
          </a:xfrm>
        </p:grpSpPr>
        <p:grpSp>
          <p:nvGrpSpPr>
            <p:cNvPr id="7" name="Group 7"/>
            <p:cNvGrpSpPr/>
            <p:nvPr/>
          </p:nvGrpSpPr>
          <p:grpSpPr>
            <a:xfrm>
              <a:off x="0" y="150113"/>
              <a:ext cx="4022468" cy="4022468"/>
              <a:chOff x="0" y="0"/>
              <a:chExt cx="812800" cy="812800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</a:path>
                </a:pathLst>
              </a:custGeom>
              <a:solidFill>
                <a:srgbClr val="FFD230"/>
              </a:solidFill>
            </p:spPr>
            <p:txBody>
              <a:bodyPr/>
              <a:lstStyle/>
              <a:p>
                <a:endParaRPr lang="en-ID"/>
              </a:p>
            </p:txBody>
          </p:sp>
          <p:sp>
            <p:nvSpPr>
              <p:cNvPr id="9" name="TextBox 9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0" name="Group 10"/>
            <p:cNvGrpSpPr/>
            <p:nvPr/>
          </p:nvGrpSpPr>
          <p:grpSpPr>
            <a:xfrm>
              <a:off x="233424" y="0"/>
              <a:ext cx="4022468" cy="4022468"/>
              <a:chOff x="0" y="0"/>
              <a:chExt cx="812800" cy="81280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</a:path>
                </a:pathLst>
              </a:custGeom>
              <a:solidFill>
                <a:srgbClr val="051D40"/>
              </a:solidFill>
            </p:spPr>
            <p:txBody>
              <a:bodyPr/>
              <a:lstStyle/>
              <a:p>
                <a:endParaRPr lang="en-ID"/>
              </a:p>
            </p:txBody>
          </p:sp>
          <p:sp>
            <p:nvSpPr>
              <p:cNvPr id="12" name="TextBox 12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3" name="Group 13"/>
            <p:cNvGrpSpPr>
              <a:grpSpLocks noChangeAspect="1"/>
            </p:cNvGrpSpPr>
            <p:nvPr/>
          </p:nvGrpSpPr>
          <p:grpSpPr>
            <a:xfrm>
              <a:off x="233424" y="170815"/>
              <a:ext cx="3789043" cy="3789028"/>
              <a:chOff x="0" y="0"/>
              <a:chExt cx="6350000" cy="6349975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6350000" cy="6349974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49974">
                    <a:moveTo>
                      <a:pt x="6350000" y="3175025"/>
                    </a:moveTo>
                    <a:cubicBezTo>
                      <a:pt x="6350000" y="4928451"/>
                      <a:pt x="4928476" y="6349974"/>
                      <a:pt x="3175000" y="6349974"/>
                    </a:cubicBezTo>
                    <a:cubicBezTo>
                      <a:pt x="1421498" y="6349974"/>
                      <a:pt x="0" y="4928451"/>
                      <a:pt x="0" y="3175025"/>
                    </a:cubicBezTo>
                    <a:cubicBezTo>
                      <a:pt x="0" y="1421511"/>
                      <a:pt x="1421498" y="0"/>
                      <a:pt x="3175000" y="0"/>
                    </a:cubicBezTo>
                    <a:cubicBezTo>
                      <a:pt x="4928501" y="0"/>
                      <a:pt x="6350000" y="1421511"/>
                      <a:pt x="6350000" y="3175025"/>
                    </a:cubicBezTo>
                    <a:close/>
                  </a:path>
                </a:pathLst>
              </a:custGeom>
              <a:blipFill>
                <a:blip r:embed="rId2"/>
                <a:stretch>
                  <a:fillRect l="-6403" r="-6403"/>
                </a:stretch>
              </a:blipFill>
            </p:spPr>
            <p:txBody>
              <a:bodyPr/>
              <a:lstStyle/>
              <a:p>
                <a:endParaRPr lang="en-ID"/>
              </a:p>
            </p:txBody>
          </p:sp>
        </p:grpSp>
      </p:grpSp>
      <p:grpSp>
        <p:nvGrpSpPr>
          <p:cNvPr id="15" name="Group 15"/>
          <p:cNvGrpSpPr/>
          <p:nvPr/>
        </p:nvGrpSpPr>
        <p:grpSpPr>
          <a:xfrm>
            <a:off x="9380520" y="3384090"/>
            <a:ext cx="8623179" cy="6347381"/>
            <a:chOff x="0" y="0"/>
            <a:chExt cx="2271125" cy="1671738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2271125" cy="1671738"/>
            </a:xfrm>
            <a:custGeom>
              <a:avLst/>
              <a:gdLst/>
              <a:ahLst/>
              <a:cxnLst/>
              <a:rect l="l" t="t" r="r" b="b"/>
              <a:pathLst>
                <a:path w="2271125" h="1671738">
                  <a:moveTo>
                    <a:pt x="44890" y="0"/>
                  </a:moveTo>
                  <a:lnTo>
                    <a:pt x="2226235" y="0"/>
                  </a:lnTo>
                  <a:cubicBezTo>
                    <a:pt x="2238141" y="0"/>
                    <a:pt x="2249559" y="4729"/>
                    <a:pt x="2257977" y="13148"/>
                  </a:cubicBezTo>
                  <a:cubicBezTo>
                    <a:pt x="2266396" y="21567"/>
                    <a:pt x="2271125" y="32985"/>
                    <a:pt x="2271125" y="44890"/>
                  </a:cubicBezTo>
                  <a:lnTo>
                    <a:pt x="2271125" y="1626848"/>
                  </a:lnTo>
                  <a:cubicBezTo>
                    <a:pt x="2271125" y="1638754"/>
                    <a:pt x="2266396" y="1650172"/>
                    <a:pt x="2257977" y="1658590"/>
                  </a:cubicBezTo>
                  <a:cubicBezTo>
                    <a:pt x="2249559" y="1667009"/>
                    <a:pt x="2238141" y="1671738"/>
                    <a:pt x="2226235" y="1671738"/>
                  </a:cubicBezTo>
                  <a:lnTo>
                    <a:pt x="44890" y="1671738"/>
                  </a:lnTo>
                  <a:cubicBezTo>
                    <a:pt x="32985" y="1671738"/>
                    <a:pt x="21567" y="1667009"/>
                    <a:pt x="13148" y="1658590"/>
                  </a:cubicBezTo>
                  <a:cubicBezTo>
                    <a:pt x="4729" y="1650172"/>
                    <a:pt x="0" y="1638754"/>
                    <a:pt x="0" y="1626848"/>
                  </a:cubicBezTo>
                  <a:lnTo>
                    <a:pt x="0" y="44890"/>
                  </a:lnTo>
                  <a:cubicBezTo>
                    <a:pt x="0" y="32985"/>
                    <a:pt x="4729" y="21567"/>
                    <a:pt x="13148" y="13148"/>
                  </a:cubicBezTo>
                  <a:cubicBezTo>
                    <a:pt x="21567" y="4729"/>
                    <a:pt x="32985" y="0"/>
                    <a:pt x="44890" y="0"/>
                  </a:cubicBezTo>
                  <a:close/>
                </a:path>
              </a:pathLst>
            </a:custGeom>
            <a:solidFill>
              <a:srgbClr val="FEBE01"/>
            </a:solidFill>
          </p:spPr>
          <p:txBody>
            <a:bodyPr/>
            <a:lstStyle/>
            <a:p>
              <a:endParaRPr lang="en-ID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9875871" y="5143500"/>
            <a:ext cx="3191919" cy="3129436"/>
            <a:chOff x="0" y="0"/>
            <a:chExt cx="4255892" cy="4172581"/>
          </a:xfrm>
        </p:grpSpPr>
        <p:grpSp>
          <p:nvGrpSpPr>
            <p:cNvPr id="19" name="Group 19"/>
            <p:cNvGrpSpPr/>
            <p:nvPr/>
          </p:nvGrpSpPr>
          <p:grpSpPr>
            <a:xfrm>
              <a:off x="0" y="150113"/>
              <a:ext cx="4022468" cy="4022468"/>
              <a:chOff x="0" y="0"/>
              <a:chExt cx="812800" cy="812800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</a:path>
                </a:pathLst>
              </a:custGeom>
              <a:solidFill>
                <a:srgbClr val="FFD230"/>
              </a:solidFill>
            </p:spPr>
            <p:txBody>
              <a:bodyPr/>
              <a:lstStyle/>
              <a:p>
                <a:endParaRPr lang="en-ID"/>
              </a:p>
            </p:txBody>
          </p:sp>
          <p:sp>
            <p:nvSpPr>
              <p:cNvPr id="21" name="TextBox 21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22" name="Group 22"/>
            <p:cNvGrpSpPr/>
            <p:nvPr/>
          </p:nvGrpSpPr>
          <p:grpSpPr>
            <a:xfrm>
              <a:off x="233424" y="0"/>
              <a:ext cx="4022468" cy="4022468"/>
              <a:chOff x="0" y="0"/>
              <a:chExt cx="812800" cy="812800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</a:path>
                </a:pathLst>
              </a:custGeom>
              <a:solidFill>
                <a:srgbClr val="051D40"/>
              </a:solidFill>
            </p:spPr>
            <p:txBody>
              <a:bodyPr/>
              <a:lstStyle/>
              <a:p>
                <a:endParaRPr lang="en-ID"/>
              </a:p>
            </p:txBody>
          </p:sp>
          <p:sp>
            <p:nvSpPr>
              <p:cNvPr id="24" name="TextBox 24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25" name="Group 25"/>
            <p:cNvGrpSpPr>
              <a:grpSpLocks noChangeAspect="1"/>
            </p:cNvGrpSpPr>
            <p:nvPr/>
          </p:nvGrpSpPr>
          <p:grpSpPr>
            <a:xfrm>
              <a:off x="233424" y="170815"/>
              <a:ext cx="3789043" cy="3789028"/>
              <a:chOff x="0" y="0"/>
              <a:chExt cx="6350000" cy="6349975"/>
            </a:xfrm>
          </p:grpSpPr>
          <p:sp>
            <p:nvSpPr>
              <p:cNvPr id="26" name="Freeform 26"/>
              <p:cNvSpPr/>
              <p:nvPr/>
            </p:nvSpPr>
            <p:spPr>
              <a:xfrm>
                <a:off x="0" y="0"/>
                <a:ext cx="6350000" cy="6349974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49974">
                    <a:moveTo>
                      <a:pt x="6350000" y="3175025"/>
                    </a:moveTo>
                    <a:cubicBezTo>
                      <a:pt x="6350000" y="4928451"/>
                      <a:pt x="4928476" y="6349974"/>
                      <a:pt x="3175000" y="6349974"/>
                    </a:cubicBezTo>
                    <a:cubicBezTo>
                      <a:pt x="1421498" y="6349974"/>
                      <a:pt x="0" y="4928451"/>
                      <a:pt x="0" y="3175025"/>
                    </a:cubicBezTo>
                    <a:cubicBezTo>
                      <a:pt x="0" y="1421511"/>
                      <a:pt x="1421498" y="0"/>
                      <a:pt x="3175000" y="0"/>
                    </a:cubicBezTo>
                    <a:cubicBezTo>
                      <a:pt x="4928501" y="0"/>
                      <a:pt x="6350000" y="1421511"/>
                      <a:pt x="6350000" y="3175025"/>
                    </a:cubicBezTo>
                    <a:close/>
                  </a:path>
                </a:pathLst>
              </a:custGeom>
              <a:blipFill>
                <a:blip r:embed="rId3"/>
                <a:stretch>
                  <a:fillRect t="-12926" b="-12926"/>
                </a:stretch>
              </a:blipFill>
            </p:spPr>
            <p:txBody>
              <a:bodyPr/>
              <a:lstStyle/>
              <a:p>
                <a:endParaRPr lang="en-ID"/>
              </a:p>
            </p:txBody>
          </p:sp>
        </p:grpSp>
      </p:grpSp>
      <p:grpSp>
        <p:nvGrpSpPr>
          <p:cNvPr id="27" name="Group 27"/>
          <p:cNvGrpSpPr/>
          <p:nvPr/>
        </p:nvGrpSpPr>
        <p:grpSpPr>
          <a:xfrm>
            <a:off x="5269436" y="5143500"/>
            <a:ext cx="3191919" cy="3129436"/>
            <a:chOff x="0" y="0"/>
            <a:chExt cx="4255892" cy="4172581"/>
          </a:xfrm>
        </p:grpSpPr>
        <p:grpSp>
          <p:nvGrpSpPr>
            <p:cNvPr id="28" name="Group 28"/>
            <p:cNvGrpSpPr/>
            <p:nvPr/>
          </p:nvGrpSpPr>
          <p:grpSpPr>
            <a:xfrm>
              <a:off x="0" y="150113"/>
              <a:ext cx="4022468" cy="4022468"/>
              <a:chOff x="0" y="0"/>
              <a:chExt cx="812800" cy="812800"/>
            </a:xfrm>
          </p:grpSpPr>
          <p:sp>
            <p:nvSpPr>
              <p:cNvPr id="29" name="Freeform 2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</a:path>
                </a:pathLst>
              </a:custGeom>
              <a:solidFill>
                <a:srgbClr val="FFD230"/>
              </a:solidFill>
            </p:spPr>
            <p:txBody>
              <a:bodyPr/>
              <a:lstStyle/>
              <a:p>
                <a:endParaRPr lang="en-ID"/>
              </a:p>
            </p:txBody>
          </p:sp>
          <p:sp>
            <p:nvSpPr>
              <p:cNvPr id="30" name="TextBox 30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31" name="Group 31"/>
            <p:cNvGrpSpPr/>
            <p:nvPr/>
          </p:nvGrpSpPr>
          <p:grpSpPr>
            <a:xfrm>
              <a:off x="233424" y="0"/>
              <a:ext cx="4022468" cy="4022468"/>
              <a:chOff x="0" y="0"/>
              <a:chExt cx="812800" cy="812800"/>
            </a:xfrm>
          </p:grpSpPr>
          <p:sp>
            <p:nvSpPr>
              <p:cNvPr id="32" name="Freeform 32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</a:path>
                </a:pathLst>
              </a:custGeom>
              <a:solidFill>
                <a:srgbClr val="051D40"/>
              </a:solidFill>
            </p:spPr>
            <p:txBody>
              <a:bodyPr/>
              <a:lstStyle/>
              <a:p>
                <a:endParaRPr lang="en-ID"/>
              </a:p>
            </p:txBody>
          </p:sp>
          <p:sp>
            <p:nvSpPr>
              <p:cNvPr id="33" name="TextBox 33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34" name="Group 34"/>
            <p:cNvGrpSpPr>
              <a:grpSpLocks noChangeAspect="1"/>
            </p:cNvGrpSpPr>
            <p:nvPr/>
          </p:nvGrpSpPr>
          <p:grpSpPr>
            <a:xfrm>
              <a:off x="233424" y="170815"/>
              <a:ext cx="3789043" cy="3789028"/>
              <a:chOff x="0" y="0"/>
              <a:chExt cx="6350000" cy="6349975"/>
            </a:xfrm>
          </p:grpSpPr>
          <p:sp>
            <p:nvSpPr>
              <p:cNvPr id="35" name="Freeform 35"/>
              <p:cNvSpPr/>
              <p:nvPr/>
            </p:nvSpPr>
            <p:spPr>
              <a:xfrm>
                <a:off x="0" y="0"/>
                <a:ext cx="6350000" cy="6349974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49974">
                    <a:moveTo>
                      <a:pt x="6350000" y="3175025"/>
                    </a:moveTo>
                    <a:cubicBezTo>
                      <a:pt x="6350000" y="4928451"/>
                      <a:pt x="4928476" y="6349974"/>
                      <a:pt x="3175000" y="6349974"/>
                    </a:cubicBezTo>
                    <a:cubicBezTo>
                      <a:pt x="1421498" y="6349974"/>
                      <a:pt x="0" y="4928451"/>
                      <a:pt x="0" y="3175025"/>
                    </a:cubicBezTo>
                    <a:cubicBezTo>
                      <a:pt x="0" y="1421511"/>
                      <a:pt x="1421498" y="0"/>
                      <a:pt x="3175000" y="0"/>
                    </a:cubicBezTo>
                    <a:cubicBezTo>
                      <a:pt x="4928501" y="0"/>
                      <a:pt x="6350000" y="1421511"/>
                      <a:pt x="6350000" y="3175025"/>
                    </a:cubicBezTo>
                    <a:close/>
                  </a:path>
                </a:pathLst>
              </a:custGeom>
              <a:blipFill>
                <a:blip r:embed="rId4"/>
                <a:stretch>
                  <a:fillRect t="-25000" b="-25000"/>
                </a:stretch>
              </a:blipFill>
            </p:spPr>
            <p:txBody>
              <a:bodyPr/>
              <a:lstStyle/>
              <a:p>
                <a:endParaRPr lang="en-ID"/>
              </a:p>
            </p:txBody>
          </p:sp>
        </p:grpSp>
      </p:grpSp>
      <p:grpSp>
        <p:nvGrpSpPr>
          <p:cNvPr id="36" name="Group 36"/>
          <p:cNvGrpSpPr/>
          <p:nvPr/>
        </p:nvGrpSpPr>
        <p:grpSpPr>
          <a:xfrm>
            <a:off x="13966764" y="5143500"/>
            <a:ext cx="3191919" cy="3129436"/>
            <a:chOff x="0" y="0"/>
            <a:chExt cx="4255892" cy="4172581"/>
          </a:xfrm>
        </p:grpSpPr>
        <p:grpSp>
          <p:nvGrpSpPr>
            <p:cNvPr id="37" name="Group 37"/>
            <p:cNvGrpSpPr/>
            <p:nvPr/>
          </p:nvGrpSpPr>
          <p:grpSpPr>
            <a:xfrm>
              <a:off x="0" y="150113"/>
              <a:ext cx="4022468" cy="4022468"/>
              <a:chOff x="0" y="0"/>
              <a:chExt cx="812800" cy="812800"/>
            </a:xfrm>
          </p:grpSpPr>
          <p:sp>
            <p:nvSpPr>
              <p:cNvPr id="38" name="Freeform 38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</a:path>
                </a:pathLst>
              </a:custGeom>
              <a:solidFill>
                <a:srgbClr val="FFD230"/>
              </a:solidFill>
            </p:spPr>
            <p:txBody>
              <a:bodyPr/>
              <a:lstStyle/>
              <a:p>
                <a:endParaRPr lang="en-ID"/>
              </a:p>
            </p:txBody>
          </p:sp>
          <p:sp>
            <p:nvSpPr>
              <p:cNvPr id="39" name="TextBox 39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40" name="Group 40"/>
            <p:cNvGrpSpPr/>
            <p:nvPr/>
          </p:nvGrpSpPr>
          <p:grpSpPr>
            <a:xfrm>
              <a:off x="233424" y="0"/>
              <a:ext cx="4022468" cy="4022468"/>
              <a:chOff x="0" y="0"/>
              <a:chExt cx="812800" cy="812800"/>
            </a:xfrm>
          </p:grpSpPr>
          <p:sp>
            <p:nvSpPr>
              <p:cNvPr id="41" name="Freeform 41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</a:path>
                </a:pathLst>
              </a:custGeom>
              <a:solidFill>
                <a:srgbClr val="051D40"/>
              </a:solidFill>
            </p:spPr>
            <p:txBody>
              <a:bodyPr/>
              <a:lstStyle/>
              <a:p>
                <a:endParaRPr lang="en-ID"/>
              </a:p>
            </p:txBody>
          </p:sp>
          <p:sp>
            <p:nvSpPr>
              <p:cNvPr id="42" name="TextBox 42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43" name="Group 43"/>
            <p:cNvGrpSpPr>
              <a:grpSpLocks noChangeAspect="1"/>
            </p:cNvGrpSpPr>
            <p:nvPr/>
          </p:nvGrpSpPr>
          <p:grpSpPr>
            <a:xfrm>
              <a:off x="233424" y="170815"/>
              <a:ext cx="3789043" cy="3789028"/>
              <a:chOff x="0" y="0"/>
              <a:chExt cx="6350000" cy="6349975"/>
            </a:xfrm>
          </p:grpSpPr>
          <p:sp>
            <p:nvSpPr>
              <p:cNvPr id="44" name="Freeform 44"/>
              <p:cNvSpPr/>
              <p:nvPr/>
            </p:nvSpPr>
            <p:spPr>
              <a:xfrm>
                <a:off x="0" y="0"/>
                <a:ext cx="6350000" cy="6349974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49974">
                    <a:moveTo>
                      <a:pt x="6350000" y="3175025"/>
                    </a:moveTo>
                    <a:cubicBezTo>
                      <a:pt x="6350000" y="4928451"/>
                      <a:pt x="4928476" y="6349974"/>
                      <a:pt x="3175000" y="6349974"/>
                    </a:cubicBezTo>
                    <a:cubicBezTo>
                      <a:pt x="1421498" y="6349974"/>
                      <a:pt x="0" y="4928451"/>
                      <a:pt x="0" y="3175025"/>
                    </a:cubicBezTo>
                    <a:cubicBezTo>
                      <a:pt x="0" y="1421511"/>
                      <a:pt x="1421498" y="0"/>
                      <a:pt x="3175000" y="0"/>
                    </a:cubicBezTo>
                    <a:cubicBezTo>
                      <a:pt x="4928501" y="0"/>
                      <a:pt x="6350000" y="1421511"/>
                      <a:pt x="6350000" y="3175025"/>
                    </a:cubicBezTo>
                    <a:close/>
                  </a:path>
                </a:pathLst>
              </a:custGeom>
              <a:blipFill>
                <a:blip r:embed="rId5"/>
                <a:stretch>
                  <a:fillRect t="-11915" b="-11915"/>
                </a:stretch>
              </a:blipFill>
            </p:spPr>
            <p:txBody>
              <a:bodyPr/>
              <a:lstStyle/>
              <a:p>
                <a:endParaRPr lang="en-ID"/>
              </a:p>
            </p:txBody>
          </p:sp>
        </p:grpSp>
      </p:grpSp>
      <p:grpSp>
        <p:nvGrpSpPr>
          <p:cNvPr id="45" name="Group 45"/>
          <p:cNvGrpSpPr/>
          <p:nvPr/>
        </p:nvGrpSpPr>
        <p:grpSpPr>
          <a:xfrm rot="1607643">
            <a:off x="-565372" y="-1146320"/>
            <a:ext cx="1616820" cy="6261544"/>
            <a:chOff x="0" y="0"/>
            <a:chExt cx="377307" cy="1461218"/>
          </a:xfrm>
        </p:grpSpPr>
        <p:sp>
          <p:nvSpPr>
            <p:cNvPr id="46" name="Freeform 46"/>
            <p:cNvSpPr/>
            <p:nvPr/>
          </p:nvSpPr>
          <p:spPr>
            <a:xfrm>
              <a:off x="0" y="0"/>
              <a:ext cx="377307" cy="1461218"/>
            </a:xfrm>
            <a:custGeom>
              <a:avLst/>
              <a:gdLst/>
              <a:ahLst/>
              <a:cxnLst/>
              <a:rect l="l" t="t" r="r" b="b"/>
              <a:pathLst>
                <a:path w="377307" h="1461218">
                  <a:moveTo>
                    <a:pt x="0" y="0"/>
                  </a:moveTo>
                  <a:lnTo>
                    <a:pt x="377307" y="0"/>
                  </a:lnTo>
                  <a:lnTo>
                    <a:pt x="377307" y="1461218"/>
                  </a:lnTo>
                  <a:lnTo>
                    <a:pt x="0" y="1461218"/>
                  </a:lnTo>
                  <a:lnTo>
                    <a:pt x="0" y="0"/>
                  </a:lnTo>
                </a:path>
              </a:pathLst>
            </a:custGeom>
            <a:solidFill>
              <a:srgbClr val="051D40"/>
            </a:solidFill>
          </p:spPr>
          <p:txBody>
            <a:bodyPr/>
            <a:lstStyle/>
            <a:p>
              <a:endParaRPr lang="en-ID"/>
            </a:p>
          </p:txBody>
        </p:sp>
        <p:sp>
          <p:nvSpPr>
            <p:cNvPr id="47" name="TextBox 4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48" name="Group 48"/>
          <p:cNvGrpSpPr/>
          <p:nvPr/>
        </p:nvGrpSpPr>
        <p:grpSpPr>
          <a:xfrm rot="8695888">
            <a:off x="16510340" y="-2228409"/>
            <a:ext cx="1570351" cy="6081579"/>
            <a:chOff x="0" y="0"/>
            <a:chExt cx="377307" cy="1461218"/>
          </a:xfrm>
        </p:grpSpPr>
        <p:sp>
          <p:nvSpPr>
            <p:cNvPr id="49" name="Freeform 49"/>
            <p:cNvSpPr/>
            <p:nvPr/>
          </p:nvSpPr>
          <p:spPr>
            <a:xfrm>
              <a:off x="0" y="0"/>
              <a:ext cx="377307" cy="1461218"/>
            </a:xfrm>
            <a:custGeom>
              <a:avLst/>
              <a:gdLst/>
              <a:ahLst/>
              <a:cxnLst/>
              <a:rect l="l" t="t" r="r" b="b"/>
              <a:pathLst>
                <a:path w="377307" h="1461218">
                  <a:moveTo>
                    <a:pt x="0" y="0"/>
                  </a:moveTo>
                  <a:lnTo>
                    <a:pt x="377307" y="0"/>
                  </a:lnTo>
                  <a:lnTo>
                    <a:pt x="377307" y="1461218"/>
                  </a:lnTo>
                  <a:lnTo>
                    <a:pt x="0" y="1461218"/>
                  </a:lnTo>
                  <a:lnTo>
                    <a:pt x="0" y="0"/>
                  </a:lnTo>
                </a:path>
              </a:pathLst>
            </a:custGeom>
            <a:solidFill>
              <a:srgbClr val="051D40"/>
            </a:solidFill>
          </p:spPr>
          <p:txBody>
            <a:bodyPr/>
            <a:lstStyle/>
            <a:p>
              <a:endParaRPr lang="en-ID"/>
            </a:p>
          </p:txBody>
        </p:sp>
        <p:sp>
          <p:nvSpPr>
            <p:cNvPr id="50" name="TextBox 50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1" name="Group 51"/>
          <p:cNvGrpSpPr/>
          <p:nvPr/>
        </p:nvGrpSpPr>
        <p:grpSpPr>
          <a:xfrm rot="2807877">
            <a:off x="-267783" y="-1538495"/>
            <a:ext cx="1616820" cy="3482973"/>
            <a:chOff x="0" y="0"/>
            <a:chExt cx="377307" cy="812800"/>
          </a:xfrm>
        </p:grpSpPr>
        <p:sp>
          <p:nvSpPr>
            <p:cNvPr id="52" name="Freeform 52"/>
            <p:cNvSpPr/>
            <p:nvPr/>
          </p:nvSpPr>
          <p:spPr>
            <a:xfrm>
              <a:off x="0" y="0"/>
              <a:ext cx="377307" cy="812800"/>
            </a:xfrm>
            <a:custGeom>
              <a:avLst/>
              <a:gdLst/>
              <a:ahLst/>
              <a:cxnLst/>
              <a:rect l="l" t="t" r="r" b="b"/>
              <a:pathLst>
                <a:path w="377307" h="812800">
                  <a:moveTo>
                    <a:pt x="0" y="0"/>
                  </a:moveTo>
                  <a:lnTo>
                    <a:pt x="377307" y="0"/>
                  </a:lnTo>
                  <a:lnTo>
                    <a:pt x="377307" y="812800"/>
                  </a:lnTo>
                  <a:lnTo>
                    <a:pt x="0" y="812800"/>
                  </a:lnTo>
                  <a:lnTo>
                    <a:pt x="0" y="0"/>
                  </a:lnTo>
                </a:path>
              </a:pathLst>
            </a:custGeom>
            <a:solidFill>
              <a:srgbClr val="FEBE01"/>
            </a:solidFill>
          </p:spPr>
          <p:txBody>
            <a:bodyPr/>
            <a:lstStyle/>
            <a:p>
              <a:endParaRPr lang="en-ID"/>
            </a:p>
          </p:txBody>
        </p:sp>
        <p:sp>
          <p:nvSpPr>
            <p:cNvPr id="53" name="TextBox 53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4" name="Group 54"/>
          <p:cNvGrpSpPr/>
          <p:nvPr/>
        </p:nvGrpSpPr>
        <p:grpSpPr>
          <a:xfrm rot="9896122">
            <a:off x="17735564" y="-1050369"/>
            <a:ext cx="1570351" cy="4646749"/>
            <a:chOff x="0" y="0"/>
            <a:chExt cx="377307" cy="1116472"/>
          </a:xfrm>
        </p:grpSpPr>
        <p:sp>
          <p:nvSpPr>
            <p:cNvPr id="55" name="Freeform 55"/>
            <p:cNvSpPr/>
            <p:nvPr/>
          </p:nvSpPr>
          <p:spPr>
            <a:xfrm>
              <a:off x="0" y="0"/>
              <a:ext cx="377307" cy="1116472"/>
            </a:xfrm>
            <a:custGeom>
              <a:avLst/>
              <a:gdLst/>
              <a:ahLst/>
              <a:cxnLst/>
              <a:rect l="l" t="t" r="r" b="b"/>
              <a:pathLst>
                <a:path w="377307" h="1116472">
                  <a:moveTo>
                    <a:pt x="0" y="0"/>
                  </a:moveTo>
                  <a:lnTo>
                    <a:pt x="377307" y="0"/>
                  </a:lnTo>
                  <a:lnTo>
                    <a:pt x="377307" y="1116472"/>
                  </a:lnTo>
                  <a:lnTo>
                    <a:pt x="0" y="1116472"/>
                  </a:lnTo>
                  <a:lnTo>
                    <a:pt x="0" y="0"/>
                  </a:lnTo>
                </a:path>
              </a:pathLst>
            </a:custGeom>
            <a:solidFill>
              <a:srgbClr val="FEBE01"/>
            </a:solidFill>
          </p:spPr>
          <p:txBody>
            <a:bodyPr/>
            <a:lstStyle/>
            <a:p>
              <a:endParaRPr lang="en-ID"/>
            </a:p>
          </p:txBody>
        </p:sp>
        <p:sp>
          <p:nvSpPr>
            <p:cNvPr id="56" name="TextBox 56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7" name="TextBox 57"/>
          <p:cNvSpPr txBox="1"/>
          <p:nvPr/>
        </p:nvSpPr>
        <p:spPr>
          <a:xfrm>
            <a:off x="1109320" y="1573312"/>
            <a:ext cx="15802692" cy="10763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399"/>
              </a:lnSpc>
            </a:pPr>
            <a:r>
              <a:rPr lang="en-US" sz="5999">
                <a:solidFill>
                  <a:srgbClr val="051D40"/>
                </a:solidFill>
                <a:latin typeface="Poppins Ultra-Bold"/>
              </a:rPr>
              <a:t>KOORDINATOR BIDANG KEAHLIAN (KBK)</a:t>
            </a:r>
          </a:p>
        </p:txBody>
      </p:sp>
      <p:sp>
        <p:nvSpPr>
          <p:cNvPr id="58" name="TextBox 58"/>
          <p:cNvSpPr txBox="1"/>
          <p:nvPr/>
        </p:nvSpPr>
        <p:spPr>
          <a:xfrm>
            <a:off x="935818" y="8490833"/>
            <a:ext cx="3741230" cy="9429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00"/>
              </a:lnSpc>
            </a:pPr>
            <a:r>
              <a:rPr lang="en-US" sz="2000" spc="20">
                <a:solidFill>
                  <a:srgbClr val="051D40"/>
                </a:solidFill>
                <a:latin typeface="Poppins Ultra-Bold"/>
                <a:hlinkClick r:id="rId6" tooltip="https://staff-site.umm.ac.id/pejabat/detail/1160.html"/>
              </a:rPr>
              <a:t>DANA MARSETIYA UTAMA, S.T., M.T.</a:t>
            </a:r>
          </a:p>
          <a:p>
            <a:pPr algn="ctr">
              <a:lnSpc>
                <a:spcPts val="2400"/>
              </a:lnSpc>
            </a:pPr>
            <a:endParaRPr lang="en-US" sz="2000" spc="20">
              <a:solidFill>
                <a:srgbClr val="051D40"/>
              </a:solidFill>
              <a:latin typeface="Poppins Ultra-Bold"/>
              <a:hlinkClick r:id="rId6" tooltip="https://staff-site.umm.ac.id/pejabat/detail/1160.html"/>
            </a:endParaRPr>
          </a:p>
        </p:txBody>
      </p:sp>
      <p:sp>
        <p:nvSpPr>
          <p:cNvPr id="59" name="TextBox 59"/>
          <p:cNvSpPr txBox="1"/>
          <p:nvPr/>
        </p:nvSpPr>
        <p:spPr>
          <a:xfrm>
            <a:off x="5268517" y="8490833"/>
            <a:ext cx="3741230" cy="9429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00"/>
              </a:lnSpc>
            </a:pPr>
            <a:r>
              <a:rPr lang="en-US" sz="2000" spc="20">
                <a:solidFill>
                  <a:srgbClr val="051D40"/>
                </a:solidFill>
                <a:latin typeface="Poppins Ultra-Bold"/>
                <a:hlinkClick r:id="rId6" tooltip="https://staff-site.umm.ac.id/pejabat/detail/1160.html"/>
              </a:rPr>
              <a:t>DR. THOMY EKO SAPUTRO, ST., M.SC</a:t>
            </a:r>
          </a:p>
          <a:p>
            <a:pPr algn="ctr">
              <a:lnSpc>
                <a:spcPts val="2400"/>
              </a:lnSpc>
            </a:pPr>
            <a:endParaRPr lang="en-US" sz="2000" spc="20">
              <a:solidFill>
                <a:srgbClr val="051D40"/>
              </a:solidFill>
              <a:latin typeface="Poppins Ultra-Bold"/>
              <a:hlinkClick r:id="rId6" tooltip="https://staff-site.umm.ac.id/pejabat/detail/1160.html"/>
            </a:endParaRPr>
          </a:p>
        </p:txBody>
      </p:sp>
      <p:sp>
        <p:nvSpPr>
          <p:cNvPr id="60" name="TextBox 60"/>
          <p:cNvSpPr txBox="1"/>
          <p:nvPr/>
        </p:nvSpPr>
        <p:spPr>
          <a:xfrm>
            <a:off x="13692109" y="8490833"/>
            <a:ext cx="3741230" cy="638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00"/>
              </a:lnSpc>
            </a:pPr>
            <a:r>
              <a:rPr lang="en-US" sz="2000" spc="20">
                <a:solidFill>
                  <a:srgbClr val="051D40"/>
                </a:solidFill>
                <a:latin typeface="Poppins Ultra-Bold"/>
                <a:hlinkClick r:id="rId6" tooltip="https://staff-site.umm.ac.id/pejabat/detail/1160.html"/>
              </a:rPr>
              <a:t>TEGUH BAROTO, S.T., M.T.</a:t>
            </a:r>
          </a:p>
          <a:p>
            <a:pPr algn="ctr">
              <a:lnSpc>
                <a:spcPts val="2400"/>
              </a:lnSpc>
            </a:pPr>
            <a:endParaRPr lang="en-US" sz="2000" spc="20">
              <a:solidFill>
                <a:srgbClr val="051D40"/>
              </a:solidFill>
              <a:latin typeface="Poppins Ultra-Bold"/>
              <a:hlinkClick r:id="rId6" tooltip="https://staff-site.umm.ac.id/pejabat/detail/1160.html"/>
            </a:endParaRPr>
          </a:p>
        </p:txBody>
      </p:sp>
      <p:sp>
        <p:nvSpPr>
          <p:cNvPr id="61" name="TextBox 61"/>
          <p:cNvSpPr txBox="1"/>
          <p:nvPr/>
        </p:nvSpPr>
        <p:spPr>
          <a:xfrm>
            <a:off x="9568914" y="8490833"/>
            <a:ext cx="3741230" cy="9429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00"/>
              </a:lnSpc>
            </a:pPr>
            <a:r>
              <a:rPr lang="en-US" sz="2000" spc="20">
                <a:solidFill>
                  <a:srgbClr val="051D40"/>
                </a:solidFill>
                <a:latin typeface="Poppins Ultra-Bold"/>
                <a:hlinkClick r:id="rId6" tooltip="https://staff-site.umm.ac.id/pejabat/detail/1160.html"/>
              </a:rPr>
              <a:t>DIAN PALUPI RESTUPUTRI, ST, M.T</a:t>
            </a:r>
          </a:p>
          <a:p>
            <a:pPr algn="ctr">
              <a:lnSpc>
                <a:spcPts val="2400"/>
              </a:lnSpc>
            </a:pPr>
            <a:endParaRPr lang="en-US" sz="2000" spc="20">
              <a:solidFill>
                <a:srgbClr val="051D40"/>
              </a:solidFill>
              <a:latin typeface="Poppins Ultra-Bold"/>
              <a:hlinkClick r:id="rId6" tooltip="https://staff-site.umm.ac.id/pejabat/detail/1160.html"/>
            </a:endParaRPr>
          </a:p>
        </p:txBody>
      </p:sp>
      <p:sp>
        <p:nvSpPr>
          <p:cNvPr id="62" name="TextBox 62"/>
          <p:cNvSpPr txBox="1"/>
          <p:nvPr/>
        </p:nvSpPr>
        <p:spPr>
          <a:xfrm>
            <a:off x="1815778" y="4118476"/>
            <a:ext cx="5722541" cy="5143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Open Sans Bold"/>
              </a:rPr>
              <a:t>Optimasi Sistem Industri (OSI)</a:t>
            </a:r>
          </a:p>
        </p:txBody>
      </p:sp>
      <p:sp>
        <p:nvSpPr>
          <p:cNvPr id="63" name="TextBox 63"/>
          <p:cNvSpPr txBox="1"/>
          <p:nvPr/>
        </p:nvSpPr>
        <p:spPr>
          <a:xfrm>
            <a:off x="10028427" y="4118476"/>
            <a:ext cx="7130257" cy="5143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Open Sans Bold"/>
              </a:rPr>
              <a:t>Organisasi Manajemen Industri (OMI)</a:t>
            </a:r>
          </a:p>
        </p:txBody>
      </p:sp>
      <p:grpSp>
        <p:nvGrpSpPr>
          <p:cNvPr id="64" name="Group 64"/>
          <p:cNvGrpSpPr/>
          <p:nvPr/>
        </p:nvGrpSpPr>
        <p:grpSpPr>
          <a:xfrm>
            <a:off x="7304344" y="543660"/>
            <a:ext cx="3526911" cy="724853"/>
            <a:chOff x="0" y="0"/>
            <a:chExt cx="4702549" cy="966470"/>
          </a:xfrm>
        </p:grpSpPr>
        <p:sp>
          <p:nvSpPr>
            <p:cNvPr id="65" name="TextBox 65"/>
            <p:cNvSpPr txBox="1"/>
            <p:nvPr/>
          </p:nvSpPr>
          <p:spPr>
            <a:xfrm>
              <a:off x="1078837" y="163536"/>
              <a:ext cx="3623712" cy="6287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689"/>
                </a:lnSpc>
              </a:pPr>
              <a:r>
                <a:rPr lang="en-US" sz="1898">
                  <a:solidFill>
                    <a:srgbClr val="051D40"/>
                  </a:solidFill>
                  <a:latin typeface="Poppins Ultra-Bold"/>
                </a:rPr>
                <a:t>Program Studi </a:t>
              </a:r>
            </a:p>
            <a:p>
              <a:pPr>
                <a:lnSpc>
                  <a:spcPts val="1689"/>
                </a:lnSpc>
              </a:pPr>
              <a:r>
                <a:rPr lang="en-US" sz="1898">
                  <a:solidFill>
                    <a:srgbClr val="051D40"/>
                  </a:solidFill>
                  <a:latin typeface="Poppins Ultra-Bold"/>
                </a:rPr>
                <a:t>Teknik Industri UMM</a:t>
              </a:r>
            </a:p>
          </p:txBody>
        </p:sp>
        <p:sp>
          <p:nvSpPr>
            <p:cNvPr id="66" name="Freeform 66"/>
            <p:cNvSpPr/>
            <p:nvPr/>
          </p:nvSpPr>
          <p:spPr>
            <a:xfrm>
              <a:off x="0" y="0"/>
              <a:ext cx="966470" cy="966470"/>
            </a:xfrm>
            <a:custGeom>
              <a:avLst/>
              <a:gdLst/>
              <a:ahLst/>
              <a:cxnLst/>
              <a:rect l="l" t="t" r="r" b="b"/>
              <a:pathLst>
                <a:path w="966470" h="966470">
                  <a:moveTo>
                    <a:pt x="0" y="0"/>
                  </a:moveTo>
                  <a:lnTo>
                    <a:pt x="966470" y="0"/>
                  </a:lnTo>
                  <a:lnTo>
                    <a:pt x="966470" y="966470"/>
                  </a:lnTo>
                  <a:lnTo>
                    <a:pt x="0" y="96647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en-ID"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400000" flipH="1">
            <a:off x="-4185523" y="4185523"/>
            <a:ext cx="10287000" cy="1915954"/>
          </a:xfrm>
          <a:custGeom>
            <a:avLst/>
            <a:gdLst/>
            <a:ahLst/>
            <a:cxnLst/>
            <a:rect l="l" t="t" r="r" b="b"/>
            <a:pathLst>
              <a:path w="10287000" h="1915954">
                <a:moveTo>
                  <a:pt x="10287000" y="0"/>
                </a:moveTo>
                <a:lnTo>
                  <a:pt x="0" y="0"/>
                </a:lnTo>
                <a:lnTo>
                  <a:pt x="0" y="1915954"/>
                </a:lnTo>
                <a:lnTo>
                  <a:pt x="10287000" y="1915954"/>
                </a:lnTo>
                <a:lnTo>
                  <a:pt x="1028700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3" name="AutoShape 3"/>
          <p:cNvSpPr/>
          <p:nvPr/>
        </p:nvSpPr>
        <p:spPr>
          <a:xfrm>
            <a:off x="2667844" y="2712458"/>
            <a:ext cx="736998" cy="0"/>
          </a:xfrm>
          <a:prstGeom prst="line">
            <a:avLst/>
          </a:prstGeom>
          <a:ln w="114300" cap="flat">
            <a:solidFill>
              <a:srgbClr val="051D4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ID"/>
          </a:p>
        </p:txBody>
      </p:sp>
      <p:sp>
        <p:nvSpPr>
          <p:cNvPr id="4" name="TextBox 4"/>
          <p:cNvSpPr txBox="1"/>
          <p:nvPr/>
        </p:nvSpPr>
        <p:spPr>
          <a:xfrm>
            <a:off x="1915954" y="3161142"/>
            <a:ext cx="15654447" cy="6962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12470" lvl="1" indent="-356235" algn="just">
              <a:lnSpc>
                <a:spcPts val="3960"/>
              </a:lnSpc>
              <a:buFont typeface="Arial"/>
              <a:buChar char="•"/>
            </a:pPr>
            <a:r>
              <a:rPr lang="en-US" sz="3300">
                <a:solidFill>
                  <a:srgbClr val="000000"/>
                </a:solidFill>
                <a:latin typeface="Poppins Medium"/>
              </a:rPr>
              <a:t>Wajib konsultasi judul ke Pembimbing I dan II</a:t>
            </a:r>
          </a:p>
          <a:p>
            <a:pPr marL="712470" lvl="1" indent="-356235" algn="just">
              <a:lnSpc>
                <a:spcPts val="3960"/>
              </a:lnSpc>
              <a:buFont typeface="Arial"/>
              <a:buChar char="•"/>
            </a:pPr>
            <a:r>
              <a:rPr lang="en-US" sz="3300">
                <a:solidFill>
                  <a:srgbClr val="000000"/>
                </a:solidFill>
                <a:latin typeface="Poppins Medium"/>
              </a:rPr>
              <a:t>Proses pembimbingan dilakukan minimal 1 minggu sekali untuk masing – masing dosen pembimbing. </a:t>
            </a:r>
          </a:p>
          <a:p>
            <a:pPr marL="712470" lvl="1" indent="-356235" algn="just">
              <a:lnSpc>
                <a:spcPts val="3960"/>
              </a:lnSpc>
              <a:buFont typeface="Arial"/>
              <a:buChar char="•"/>
            </a:pPr>
            <a:r>
              <a:rPr lang="en-US" sz="3300">
                <a:solidFill>
                  <a:srgbClr val="000000"/>
                </a:solidFill>
                <a:latin typeface="Poppins Medium"/>
              </a:rPr>
              <a:t>Mahasiswa wajib mengisi lembar bimbingan skripsi dan log book pengerjaan skripsi</a:t>
            </a:r>
          </a:p>
          <a:p>
            <a:pPr marL="712470" lvl="1" indent="-356235" algn="just">
              <a:lnSpc>
                <a:spcPts val="3960"/>
              </a:lnSpc>
              <a:buFont typeface="Arial"/>
              <a:buChar char="•"/>
            </a:pPr>
            <a:r>
              <a:rPr lang="en-US" sz="3300">
                <a:solidFill>
                  <a:srgbClr val="000000"/>
                </a:solidFill>
                <a:latin typeface="Poppins Medium"/>
              </a:rPr>
              <a:t>Pada saat bimbingan, mahasiswa wajib membawa buku/jurnal/literatur yang dipergunakan dalam penulisan skripsi.</a:t>
            </a:r>
          </a:p>
          <a:p>
            <a:pPr marL="712470" lvl="1" indent="-356235" algn="just">
              <a:lnSpc>
                <a:spcPts val="3960"/>
              </a:lnSpc>
              <a:buFont typeface="Arial"/>
              <a:buChar char="•"/>
            </a:pPr>
            <a:r>
              <a:rPr lang="en-US" sz="3300">
                <a:solidFill>
                  <a:srgbClr val="000000"/>
                </a:solidFill>
                <a:latin typeface="Poppins Medium"/>
              </a:rPr>
              <a:t>Mahasiswa diperbolehkan mendaftar ujian proposal skripsi apabila telah menyeleaikan Bab 1-3.</a:t>
            </a:r>
          </a:p>
          <a:p>
            <a:pPr marL="712470" lvl="1" indent="-356235" algn="just">
              <a:lnSpc>
                <a:spcPts val="3960"/>
              </a:lnSpc>
              <a:buFont typeface="Arial"/>
              <a:buChar char="•"/>
            </a:pPr>
            <a:r>
              <a:rPr lang="en-US" sz="3300">
                <a:solidFill>
                  <a:srgbClr val="000000"/>
                </a:solidFill>
                <a:latin typeface="Poppins Medium"/>
              </a:rPr>
              <a:t>Mahasiswa dapat melanjutkan pengerjaan skripsi apabila telah melakukan revisi dari ujian proposal skripsi dan dibuktikan dengan tanda tangan persetujuan hasil revisi dari dosen pembimbing dan penguji.</a:t>
            </a:r>
          </a:p>
          <a:p>
            <a:pPr algn="just">
              <a:lnSpc>
                <a:spcPts val="3960"/>
              </a:lnSpc>
            </a:pPr>
            <a:endParaRPr lang="en-US" sz="3300">
              <a:solidFill>
                <a:srgbClr val="000000"/>
              </a:solidFill>
              <a:latin typeface="Poppins Medium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2667844" y="1536586"/>
            <a:ext cx="10004001" cy="11093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679"/>
              </a:lnSpc>
            </a:pPr>
            <a:r>
              <a:rPr lang="en-US" sz="6199">
                <a:solidFill>
                  <a:srgbClr val="051D40"/>
                </a:solidFill>
                <a:latin typeface="Poppins Ultra-Bold"/>
              </a:rPr>
              <a:t>PEMBIMBINGAN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13732389" y="481440"/>
            <a:ext cx="3526911" cy="724853"/>
            <a:chOff x="0" y="0"/>
            <a:chExt cx="4702549" cy="966470"/>
          </a:xfrm>
        </p:grpSpPr>
        <p:sp>
          <p:nvSpPr>
            <p:cNvPr id="7" name="TextBox 7"/>
            <p:cNvSpPr txBox="1"/>
            <p:nvPr/>
          </p:nvSpPr>
          <p:spPr>
            <a:xfrm>
              <a:off x="1078837" y="163536"/>
              <a:ext cx="3623712" cy="6287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689"/>
                </a:lnSpc>
              </a:pPr>
              <a:r>
                <a:rPr lang="en-US" sz="1898">
                  <a:solidFill>
                    <a:srgbClr val="051D40"/>
                  </a:solidFill>
                  <a:latin typeface="Poppins Ultra-Bold"/>
                </a:rPr>
                <a:t>Program Studi </a:t>
              </a:r>
            </a:p>
            <a:p>
              <a:pPr>
                <a:lnSpc>
                  <a:spcPts val="1689"/>
                </a:lnSpc>
              </a:pPr>
              <a:r>
                <a:rPr lang="en-US" sz="1898">
                  <a:solidFill>
                    <a:srgbClr val="051D40"/>
                  </a:solidFill>
                  <a:latin typeface="Poppins Ultra-Bold"/>
                </a:rPr>
                <a:t>Teknik Industri UMM</a:t>
              </a:r>
            </a:p>
          </p:txBody>
        </p:sp>
        <p:sp>
          <p:nvSpPr>
            <p:cNvPr id="8" name="Freeform 8"/>
            <p:cNvSpPr/>
            <p:nvPr/>
          </p:nvSpPr>
          <p:spPr>
            <a:xfrm>
              <a:off x="0" y="0"/>
              <a:ext cx="966470" cy="966470"/>
            </a:xfrm>
            <a:custGeom>
              <a:avLst/>
              <a:gdLst/>
              <a:ahLst/>
              <a:cxnLst/>
              <a:rect l="l" t="t" r="r" b="b"/>
              <a:pathLst>
                <a:path w="966470" h="966470">
                  <a:moveTo>
                    <a:pt x="0" y="0"/>
                  </a:moveTo>
                  <a:lnTo>
                    <a:pt x="966470" y="0"/>
                  </a:lnTo>
                  <a:lnTo>
                    <a:pt x="966470" y="966470"/>
                  </a:lnTo>
                  <a:lnTo>
                    <a:pt x="0" y="96647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ID"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400000" flipH="1" flipV="1">
            <a:off x="12186523" y="4185523"/>
            <a:ext cx="10287000" cy="1915954"/>
          </a:xfrm>
          <a:custGeom>
            <a:avLst/>
            <a:gdLst/>
            <a:ahLst/>
            <a:cxnLst/>
            <a:rect l="l" t="t" r="r" b="b"/>
            <a:pathLst>
              <a:path w="10287000" h="1915954">
                <a:moveTo>
                  <a:pt x="10287000" y="1915954"/>
                </a:moveTo>
                <a:lnTo>
                  <a:pt x="0" y="1915954"/>
                </a:lnTo>
                <a:lnTo>
                  <a:pt x="0" y="0"/>
                </a:lnTo>
                <a:lnTo>
                  <a:pt x="10287000" y="0"/>
                </a:lnTo>
                <a:lnTo>
                  <a:pt x="10287000" y="1915954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3" name="AutoShape 3"/>
          <p:cNvSpPr/>
          <p:nvPr/>
        </p:nvSpPr>
        <p:spPr>
          <a:xfrm>
            <a:off x="14883159" y="2712458"/>
            <a:ext cx="736998" cy="0"/>
          </a:xfrm>
          <a:prstGeom prst="line">
            <a:avLst/>
          </a:prstGeom>
          <a:ln w="114300" cap="flat">
            <a:solidFill>
              <a:srgbClr val="051D4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ID"/>
          </a:p>
        </p:txBody>
      </p:sp>
      <p:sp>
        <p:nvSpPr>
          <p:cNvPr id="4" name="TextBox 4"/>
          <p:cNvSpPr txBox="1"/>
          <p:nvPr/>
        </p:nvSpPr>
        <p:spPr>
          <a:xfrm>
            <a:off x="1028701" y="2917988"/>
            <a:ext cx="14591456" cy="71717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12470" lvl="1" indent="-356235" algn="just">
              <a:lnSpc>
                <a:spcPts val="3960"/>
              </a:lnSpc>
              <a:buFont typeface="Arial"/>
              <a:buChar char="•"/>
            </a:pPr>
            <a:r>
              <a:rPr lang="en-US" sz="3300" dirty="0">
                <a:solidFill>
                  <a:srgbClr val="000000"/>
                </a:solidFill>
                <a:latin typeface="Poppins"/>
              </a:rPr>
              <a:t>Scan </a:t>
            </a:r>
            <a:r>
              <a:rPr lang="en-US" sz="3300" dirty="0" err="1">
                <a:solidFill>
                  <a:srgbClr val="000000"/>
                </a:solidFill>
                <a:latin typeface="Poppins"/>
              </a:rPr>
              <a:t>Kwitansi</a:t>
            </a:r>
            <a:r>
              <a:rPr lang="en-US" sz="3300" dirty="0">
                <a:solidFill>
                  <a:srgbClr val="000000"/>
                </a:solidFill>
                <a:latin typeface="Poppins"/>
              </a:rPr>
              <a:t> </a:t>
            </a:r>
            <a:r>
              <a:rPr lang="en-US" sz="3300" dirty="0" err="1">
                <a:solidFill>
                  <a:srgbClr val="000000"/>
                </a:solidFill>
                <a:latin typeface="Poppins"/>
              </a:rPr>
              <a:t>lunas</a:t>
            </a:r>
            <a:r>
              <a:rPr lang="en-US" sz="3300" dirty="0">
                <a:solidFill>
                  <a:srgbClr val="000000"/>
                </a:solidFill>
                <a:latin typeface="Poppins"/>
              </a:rPr>
              <a:t> </a:t>
            </a:r>
            <a:r>
              <a:rPr lang="en-US" sz="3300" dirty="0" err="1">
                <a:solidFill>
                  <a:srgbClr val="000000"/>
                </a:solidFill>
                <a:latin typeface="Poppins"/>
              </a:rPr>
              <a:t>skripsi</a:t>
            </a:r>
            <a:endParaRPr lang="en-US" sz="3300" dirty="0">
              <a:solidFill>
                <a:srgbClr val="000000"/>
              </a:solidFill>
              <a:latin typeface="Poppins"/>
            </a:endParaRPr>
          </a:p>
          <a:p>
            <a:pPr marL="712470" lvl="1" indent="-356235" algn="just">
              <a:lnSpc>
                <a:spcPts val="3960"/>
              </a:lnSpc>
              <a:buFont typeface="Arial"/>
              <a:buChar char="•"/>
            </a:pPr>
            <a:r>
              <a:rPr lang="en-US" sz="3300" dirty="0" err="1">
                <a:solidFill>
                  <a:srgbClr val="000000"/>
                </a:solidFill>
                <a:latin typeface="Poppins"/>
              </a:rPr>
              <a:t>Kwitansi</a:t>
            </a:r>
            <a:r>
              <a:rPr lang="en-US" sz="3300" dirty="0">
                <a:solidFill>
                  <a:srgbClr val="000000"/>
                </a:solidFill>
                <a:latin typeface="Poppins"/>
              </a:rPr>
              <a:t> </a:t>
            </a:r>
            <a:r>
              <a:rPr lang="en-US" sz="3300" dirty="0" err="1">
                <a:solidFill>
                  <a:srgbClr val="000000"/>
                </a:solidFill>
                <a:latin typeface="Poppins"/>
              </a:rPr>
              <a:t>asli</a:t>
            </a:r>
            <a:r>
              <a:rPr lang="en-US" sz="3300" dirty="0">
                <a:solidFill>
                  <a:srgbClr val="000000"/>
                </a:solidFill>
                <a:latin typeface="Poppins"/>
              </a:rPr>
              <a:t> </a:t>
            </a:r>
            <a:r>
              <a:rPr lang="en-US" sz="3300" dirty="0" err="1">
                <a:solidFill>
                  <a:srgbClr val="000000"/>
                </a:solidFill>
                <a:latin typeface="Poppins"/>
              </a:rPr>
              <a:t>cek</a:t>
            </a:r>
            <a:r>
              <a:rPr lang="en-US" sz="3300" dirty="0">
                <a:solidFill>
                  <a:srgbClr val="000000"/>
                </a:solidFill>
                <a:latin typeface="Poppins"/>
              </a:rPr>
              <a:t> </a:t>
            </a:r>
            <a:r>
              <a:rPr lang="en-US" sz="3300" dirty="0" err="1">
                <a:solidFill>
                  <a:srgbClr val="000000"/>
                </a:solidFill>
                <a:latin typeface="Poppins"/>
              </a:rPr>
              <a:t>plagiasi</a:t>
            </a:r>
            <a:endParaRPr lang="en-US" sz="3300" dirty="0">
              <a:solidFill>
                <a:srgbClr val="000000"/>
              </a:solidFill>
              <a:latin typeface="Poppins"/>
            </a:endParaRPr>
          </a:p>
          <a:p>
            <a:pPr marL="712470" lvl="1" indent="-356235" algn="just">
              <a:lnSpc>
                <a:spcPts val="3960"/>
              </a:lnSpc>
              <a:buFont typeface="Arial"/>
              <a:buChar char="•"/>
            </a:pPr>
            <a:r>
              <a:rPr lang="en-US" sz="3300" dirty="0" err="1">
                <a:solidFill>
                  <a:srgbClr val="000000"/>
                </a:solidFill>
                <a:latin typeface="Poppins"/>
              </a:rPr>
              <a:t>Mengirimkan</a:t>
            </a:r>
            <a:r>
              <a:rPr lang="en-US" sz="3300" dirty="0">
                <a:solidFill>
                  <a:srgbClr val="000000"/>
                </a:solidFill>
                <a:latin typeface="Poppins"/>
              </a:rPr>
              <a:t> file </a:t>
            </a:r>
            <a:r>
              <a:rPr lang="en-US" sz="3300" dirty="0" err="1">
                <a:solidFill>
                  <a:srgbClr val="000000"/>
                </a:solidFill>
                <a:latin typeface="Poppins"/>
              </a:rPr>
              <a:t>bab</a:t>
            </a:r>
            <a:r>
              <a:rPr lang="en-US" sz="3300" dirty="0">
                <a:solidFill>
                  <a:srgbClr val="000000"/>
                </a:solidFill>
                <a:latin typeface="Poppins"/>
              </a:rPr>
              <a:t> 1-3 (format ZIP) </a:t>
            </a:r>
            <a:r>
              <a:rPr lang="en-US" sz="3300" dirty="0" err="1">
                <a:solidFill>
                  <a:srgbClr val="000000"/>
                </a:solidFill>
                <a:latin typeface="Poppins"/>
              </a:rPr>
              <a:t>ke</a:t>
            </a:r>
            <a:r>
              <a:rPr lang="en-US" sz="3300" dirty="0">
                <a:solidFill>
                  <a:srgbClr val="000000"/>
                </a:solidFill>
                <a:latin typeface="Poppins"/>
              </a:rPr>
              <a:t> email </a:t>
            </a:r>
            <a:r>
              <a:rPr lang="en-US" sz="3300" u="sng" dirty="0">
                <a:solidFill>
                  <a:srgbClr val="000000"/>
                </a:solidFill>
                <a:latin typeface="Poppins"/>
                <a:hlinkClick r:id="rId4" tooltip="mailto:industriskripsi.umm@gmail.com"/>
              </a:rPr>
              <a:t>industriskripsi.umm@gmail.com</a:t>
            </a:r>
          </a:p>
          <a:p>
            <a:pPr marL="712470" lvl="1" indent="-356235" algn="just">
              <a:lnSpc>
                <a:spcPts val="3960"/>
              </a:lnSpc>
              <a:buFont typeface="Arial"/>
              <a:buChar char="•"/>
            </a:pPr>
            <a:r>
              <a:rPr lang="en-US" sz="3300" u="sng" dirty="0">
                <a:solidFill>
                  <a:srgbClr val="000000"/>
                </a:solidFill>
                <a:latin typeface="Poppins"/>
              </a:rPr>
              <a:t>Scan</a:t>
            </a:r>
            <a:r>
              <a:rPr lang="en-US" sz="3300" dirty="0">
                <a:solidFill>
                  <a:srgbClr val="000000"/>
                </a:solidFill>
                <a:latin typeface="Poppins"/>
              </a:rPr>
              <a:t> Surat </a:t>
            </a:r>
            <a:r>
              <a:rPr lang="en-US" sz="3300" dirty="0" err="1">
                <a:solidFill>
                  <a:srgbClr val="000000"/>
                </a:solidFill>
                <a:latin typeface="Poppins"/>
              </a:rPr>
              <a:t>penelitian</a:t>
            </a:r>
            <a:r>
              <a:rPr lang="en-US" sz="3300" dirty="0">
                <a:solidFill>
                  <a:srgbClr val="000000"/>
                </a:solidFill>
                <a:latin typeface="Poppins"/>
              </a:rPr>
              <a:t> </a:t>
            </a:r>
            <a:r>
              <a:rPr lang="en-US" sz="3300" dirty="0" err="1">
                <a:solidFill>
                  <a:srgbClr val="000000"/>
                </a:solidFill>
                <a:latin typeface="Poppins"/>
              </a:rPr>
              <a:t>perusahaan</a:t>
            </a:r>
            <a:r>
              <a:rPr lang="en-US" sz="3300" dirty="0">
                <a:solidFill>
                  <a:srgbClr val="000000"/>
                </a:solidFill>
                <a:latin typeface="Poppins"/>
              </a:rPr>
              <a:t>/</a:t>
            </a:r>
            <a:r>
              <a:rPr lang="en-US" sz="3300" dirty="0" err="1">
                <a:solidFill>
                  <a:srgbClr val="000000"/>
                </a:solidFill>
                <a:latin typeface="Poppins"/>
              </a:rPr>
              <a:t>surat</a:t>
            </a:r>
            <a:r>
              <a:rPr lang="en-US" sz="3300" dirty="0">
                <a:solidFill>
                  <a:srgbClr val="000000"/>
                </a:solidFill>
                <a:latin typeface="Poppins"/>
              </a:rPr>
              <a:t> </a:t>
            </a:r>
            <a:r>
              <a:rPr lang="en-US" sz="3300" dirty="0" err="1">
                <a:solidFill>
                  <a:srgbClr val="000000"/>
                </a:solidFill>
                <a:latin typeface="Poppins"/>
              </a:rPr>
              <a:t>pernyataan</a:t>
            </a:r>
            <a:endParaRPr lang="en-US" sz="3300" dirty="0">
              <a:solidFill>
                <a:srgbClr val="000000"/>
              </a:solidFill>
              <a:latin typeface="Poppins"/>
            </a:endParaRPr>
          </a:p>
          <a:p>
            <a:pPr marL="712470" lvl="1" indent="-356235" algn="just">
              <a:lnSpc>
                <a:spcPts val="3960"/>
              </a:lnSpc>
              <a:buFont typeface="Arial"/>
              <a:buChar char="•"/>
            </a:pPr>
            <a:r>
              <a:rPr lang="en-US" sz="3300" dirty="0" err="1">
                <a:solidFill>
                  <a:srgbClr val="000000"/>
                </a:solidFill>
                <a:latin typeface="Poppins"/>
              </a:rPr>
              <a:t>Berkas</a:t>
            </a:r>
            <a:r>
              <a:rPr lang="en-US" sz="3300" dirty="0">
                <a:solidFill>
                  <a:srgbClr val="000000"/>
                </a:solidFill>
                <a:latin typeface="Poppins"/>
              </a:rPr>
              <a:t> </a:t>
            </a:r>
            <a:r>
              <a:rPr lang="en-US" sz="3300" dirty="0" err="1">
                <a:solidFill>
                  <a:srgbClr val="000000"/>
                </a:solidFill>
                <a:latin typeface="Poppins"/>
              </a:rPr>
              <a:t>naskah</a:t>
            </a:r>
            <a:r>
              <a:rPr lang="en-US" sz="3300" dirty="0">
                <a:solidFill>
                  <a:srgbClr val="000000"/>
                </a:solidFill>
                <a:latin typeface="Poppins"/>
              </a:rPr>
              <a:t> (3 </a:t>
            </a:r>
            <a:r>
              <a:rPr lang="en-US" sz="3300" dirty="0" err="1">
                <a:solidFill>
                  <a:srgbClr val="000000"/>
                </a:solidFill>
                <a:latin typeface="Poppins"/>
              </a:rPr>
              <a:t>eksemplar</a:t>
            </a:r>
            <a:r>
              <a:rPr lang="en-US" sz="3300" dirty="0">
                <a:solidFill>
                  <a:srgbClr val="000000"/>
                </a:solidFill>
                <a:latin typeface="Poppins"/>
              </a:rPr>
              <a:t>) (map </a:t>
            </a:r>
            <a:r>
              <a:rPr lang="en-US" sz="3300" dirty="0" err="1">
                <a:solidFill>
                  <a:srgbClr val="000000"/>
                </a:solidFill>
                <a:latin typeface="Poppins"/>
              </a:rPr>
              <a:t>bening</a:t>
            </a:r>
            <a:r>
              <a:rPr lang="en-US" sz="3300" dirty="0">
                <a:solidFill>
                  <a:srgbClr val="000000"/>
                </a:solidFill>
                <a:latin typeface="Poppins"/>
              </a:rPr>
              <a:t>)</a:t>
            </a:r>
          </a:p>
          <a:p>
            <a:pPr marL="712470" lvl="1" indent="-356235" algn="just">
              <a:lnSpc>
                <a:spcPts val="3960"/>
              </a:lnSpc>
              <a:buFont typeface="Arial"/>
              <a:buChar char="•"/>
            </a:pPr>
            <a:r>
              <a:rPr lang="en-US" sz="3300" dirty="0">
                <a:solidFill>
                  <a:srgbClr val="000000"/>
                </a:solidFill>
                <a:latin typeface="Poppins"/>
              </a:rPr>
              <a:t>Logbook </a:t>
            </a:r>
            <a:r>
              <a:rPr lang="en-US" sz="3300" dirty="0" err="1">
                <a:solidFill>
                  <a:srgbClr val="000000"/>
                </a:solidFill>
                <a:latin typeface="Poppins"/>
              </a:rPr>
              <a:t>skripsi</a:t>
            </a:r>
            <a:r>
              <a:rPr lang="en-US" sz="3300" dirty="0">
                <a:solidFill>
                  <a:srgbClr val="000000"/>
                </a:solidFill>
                <a:latin typeface="Poppins"/>
              </a:rPr>
              <a:t> (TTD </a:t>
            </a:r>
            <a:r>
              <a:rPr lang="en-US" sz="3300" dirty="0" err="1">
                <a:solidFill>
                  <a:srgbClr val="000000"/>
                </a:solidFill>
                <a:latin typeface="Poppins"/>
              </a:rPr>
              <a:t>dilembar</a:t>
            </a:r>
            <a:r>
              <a:rPr lang="en-US" sz="3300" dirty="0">
                <a:solidFill>
                  <a:srgbClr val="000000"/>
                </a:solidFill>
                <a:latin typeface="Poppins"/>
              </a:rPr>
              <a:t> monitoring, </a:t>
            </a:r>
            <a:r>
              <a:rPr lang="en-US" sz="3300" dirty="0" err="1">
                <a:solidFill>
                  <a:srgbClr val="000000"/>
                </a:solidFill>
                <a:latin typeface="Poppins"/>
              </a:rPr>
              <a:t>lembar</a:t>
            </a:r>
            <a:r>
              <a:rPr lang="en-US" sz="3300" dirty="0">
                <a:solidFill>
                  <a:srgbClr val="000000"/>
                </a:solidFill>
                <a:latin typeface="Poppins"/>
              </a:rPr>
              <a:t> </a:t>
            </a:r>
            <a:r>
              <a:rPr lang="en-US" sz="3300" dirty="0" err="1">
                <a:solidFill>
                  <a:srgbClr val="000000"/>
                </a:solidFill>
                <a:latin typeface="Poppins"/>
              </a:rPr>
              <a:t>bimbingan</a:t>
            </a:r>
            <a:r>
              <a:rPr lang="en-US" sz="3300" dirty="0">
                <a:solidFill>
                  <a:srgbClr val="000000"/>
                </a:solidFill>
                <a:latin typeface="Poppins"/>
              </a:rPr>
              <a:t>, &amp; </a:t>
            </a:r>
            <a:r>
              <a:rPr lang="en-US" sz="3300" dirty="0" err="1">
                <a:solidFill>
                  <a:srgbClr val="000000"/>
                </a:solidFill>
                <a:latin typeface="Poppins"/>
              </a:rPr>
              <a:t>lembar</a:t>
            </a:r>
            <a:r>
              <a:rPr lang="en-US" sz="3300" dirty="0">
                <a:solidFill>
                  <a:srgbClr val="000000"/>
                </a:solidFill>
                <a:latin typeface="Poppins"/>
              </a:rPr>
              <a:t> </a:t>
            </a:r>
            <a:r>
              <a:rPr lang="en-US" sz="3300" dirty="0" err="1">
                <a:solidFill>
                  <a:srgbClr val="000000"/>
                </a:solidFill>
                <a:latin typeface="Poppins"/>
              </a:rPr>
              <a:t>pengerjaan</a:t>
            </a:r>
            <a:r>
              <a:rPr lang="en-US" sz="3300" dirty="0">
                <a:solidFill>
                  <a:srgbClr val="000000"/>
                </a:solidFill>
                <a:latin typeface="Poppins"/>
              </a:rPr>
              <a:t>)</a:t>
            </a:r>
          </a:p>
          <a:p>
            <a:pPr marL="712470" lvl="1" indent="-356235" algn="just">
              <a:lnSpc>
                <a:spcPts val="3960"/>
              </a:lnSpc>
              <a:buFont typeface="Arial"/>
              <a:buChar char="•"/>
            </a:pPr>
            <a:r>
              <a:rPr lang="en-US" sz="3300" dirty="0" err="1">
                <a:solidFill>
                  <a:srgbClr val="000000"/>
                </a:solidFill>
                <a:latin typeface="Poppins"/>
              </a:rPr>
              <a:t>Melakukan</a:t>
            </a:r>
            <a:r>
              <a:rPr lang="en-US" sz="3300" dirty="0">
                <a:solidFill>
                  <a:srgbClr val="000000"/>
                </a:solidFill>
                <a:latin typeface="Poppins"/>
              </a:rPr>
              <a:t> </a:t>
            </a:r>
            <a:r>
              <a:rPr lang="en-US" sz="3300" dirty="0" err="1">
                <a:solidFill>
                  <a:srgbClr val="000000"/>
                </a:solidFill>
                <a:latin typeface="Poppins"/>
              </a:rPr>
              <a:t>pembimbingan</a:t>
            </a:r>
            <a:r>
              <a:rPr lang="en-US" sz="3300" dirty="0">
                <a:solidFill>
                  <a:srgbClr val="000000"/>
                </a:solidFill>
                <a:latin typeface="Poppins"/>
              </a:rPr>
              <a:t> minimal 4 kali pada </a:t>
            </a:r>
            <a:r>
              <a:rPr lang="en-US" sz="3300" dirty="0" err="1">
                <a:solidFill>
                  <a:srgbClr val="000000"/>
                </a:solidFill>
                <a:latin typeface="Poppins"/>
              </a:rPr>
              <a:t>setiap</a:t>
            </a:r>
            <a:r>
              <a:rPr lang="en-US" sz="3300" dirty="0">
                <a:solidFill>
                  <a:srgbClr val="000000"/>
                </a:solidFill>
                <a:latin typeface="Poppins"/>
              </a:rPr>
              <a:t> </a:t>
            </a:r>
            <a:r>
              <a:rPr lang="en-US" sz="3300" dirty="0" err="1">
                <a:solidFill>
                  <a:srgbClr val="000000"/>
                </a:solidFill>
                <a:latin typeface="Poppins"/>
              </a:rPr>
              <a:t>dosen</a:t>
            </a:r>
            <a:r>
              <a:rPr lang="en-US" sz="3300" dirty="0">
                <a:solidFill>
                  <a:srgbClr val="000000"/>
                </a:solidFill>
                <a:latin typeface="Poppins"/>
              </a:rPr>
              <a:t> </a:t>
            </a:r>
            <a:r>
              <a:rPr lang="en-US" sz="3300" dirty="0" err="1">
                <a:solidFill>
                  <a:srgbClr val="000000"/>
                </a:solidFill>
                <a:latin typeface="Poppins"/>
              </a:rPr>
              <a:t>pembimbing</a:t>
            </a:r>
            <a:r>
              <a:rPr lang="en-US" sz="3300" dirty="0">
                <a:solidFill>
                  <a:srgbClr val="000000"/>
                </a:solidFill>
                <a:latin typeface="Poppins"/>
              </a:rPr>
              <a:t> (</a:t>
            </a:r>
            <a:r>
              <a:rPr lang="en-US" sz="3300" dirty="0" err="1">
                <a:solidFill>
                  <a:srgbClr val="000000"/>
                </a:solidFill>
                <a:latin typeface="Poppins"/>
              </a:rPr>
              <a:t>ditunjukkan</a:t>
            </a:r>
            <a:r>
              <a:rPr lang="en-US" sz="3300" dirty="0">
                <a:solidFill>
                  <a:srgbClr val="000000"/>
                </a:solidFill>
                <a:latin typeface="Poppins"/>
              </a:rPr>
              <a:t> </a:t>
            </a:r>
            <a:r>
              <a:rPr lang="en-US" sz="3300" dirty="0" err="1">
                <a:solidFill>
                  <a:srgbClr val="000000"/>
                </a:solidFill>
                <a:latin typeface="Poppins"/>
              </a:rPr>
              <a:t>dengan</a:t>
            </a:r>
            <a:r>
              <a:rPr lang="en-US" sz="3300" dirty="0">
                <a:solidFill>
                  <a:srgbClr val="000000"/>
                </a:solidFill>
                <a:latin typeface="Poppins"/>
              </a:rPr>
              <a:t> log book)</a:t>
            </a:r>
          </a:p>
          <a:p>
            <a:pPr marL="712470" lvl="1" indent="-356235" algn="just">
              <a:lnSpc>
                <a:spcPts val="3960"/>
              </a:lnSpc>
              <a:buFont typeface="Arial"/>
              <a:buChar char="•"/>
            </a:pPr>
            <a:r>
              <a:rPr lang="en-US" sz="3300" dirty="0" err="1">
                <a:solidFill>
                  <a:srgbClr val="000000"/>
                </a:solidFill>
                <a:latin typeface="Poppins"/>
              </a:rPr>
              <a:t>Mengumpulkan</a:t>
            </a:r>
            <a:r>
              <a:rPr lang="en-US" sz="3300" dirty="0">
                <a:solidFill>
                  <a:srgbClr val="000000"/>
                </a:solidFill>
                <a:latin typeface="Poppins"/>
              </a:rPr>
              <a:t> </a:t>
            </a:r>
            <a:r>
              <a:rPr lang="en-US" sz="3300" dirty="0" err="1">
                <a:solidFill>
                  <a:srgbClr val="000000"/>
                </a:solidFill>
                <a:latin typeface="Poppins"/>
              </a:rPr>
              <a:t>lembar</a:t>
            </a:r>
            <a:r>
              <a:rPr lang="en-US" sz="3300" dirty="0">
                <a:solidFill>
                  <a:srgbClr val="000000"/>
                </a:solidFill>
                <a:latin typeface="Poppins"/>
              </a:rPr>
              <a:t> monitoring </a:t>
            </a:r>
            <a:r>
              <a:rPr lang="en-US" sz="3300" dirty="0" err="1">
                <a:solidFill>
                  <a:srgbClr val="000000"/>
                </a:solidFill>
                <a:latin typeface="Poppins"/>
              </a:rPr>
              <a:t>skripsi</a:t>
            </a:r>
            <a:r>
              <a:rPr lang="en-US" sz="3300" dirty="0">
                <a:solidFill>
                  <a:srgbClr val="000000"/>
                </a:solidFill>
                <a:latin typeface="Poppins"/>
              </a:rPr>
              <a:t> (log book) </a:t>
            </a:r>
            <a:r>
              <a:rPr lang="en-US" sz="3300" dirty="0" err="1">
                <a:solidFill>
                  <a:srgbClr val="000000"/>
                </a:solidFill>
                <a:latin typeface="Poppins"/>
              </a:rPr>
              <a:t>kepada</a:t>
            </a:r>
            <a:r>
              <a:rPr lang="en-US" sz="3300" dirty="0">
                <a:solidFill>
                  <a:srgbClr val="000000"/>
                </a:solidFill>
                <a:latin typeface="Poppins"/>
              </a:rPr>
              <a:t> </a:t>
            </a:r>
            <a:r>
              <a:rPr lang="en-US" sz="3300" dirty="0" err="1">
                <a:solidFill>
                  <a:srgbClr val="000000"/>
                </a:solidFill>
                <a:latin typeface="Poppins"/>
              </a:rPr>
              <a:t>koordinator</a:t>
            </a:r>
            <a:r>
              <a:rPr lang="en-US" sz="3300" dirty="0">
                <a:solidFill>
                  <a:srgbClr val="000000"/>
                </a:solidFill>
                <a:latin typeface="Poppins"/>
              </a:rPr>
              <a:t> </a:t>
            </a:r>
            <a:r>
              <a:rPr lang="en-US" sz="3300" dirty="0" err="1">
                <a:solidFill>
                  <a:srgbClr val="000000"/>
                </a:solidFill>
                <a:latin typeface="Poppins"/>
              </a:rPr>
              <a:t>skripsi</a:t>
            </a:r>
            <a:r>
              <a:rPr lang="en-US" sz="3300" dirty="0">
                <a:solidFill>
                  <a:srgbClr val="000000"/>
                </a:solidFill>
                <a:latin typeface="Poppins"/>
              </a:rPr>
              <a:t> min 1 </a:t>
            </a:r>
            <a:r>
              <a:rPr lang="en-US" sz="3300" dirty="0" err="1">
                <a:solidFill>
                  <a:srgbClr val="000000"/>
                </a:solidFill>
                <a:latin typeface="Poppins"/>
              </a:rPr>
              <a:t>bulan</a:t>
            </a:r>
            <a:r>
              <a:rPr lang="en-US" sz="3300" dirty="0">
                <a:solidFill>
                  <a:srgbClr val="000000"/>
                </a:solidFill>
                <a:latin typeface="Poppins"/>
              </a:rPr>
              <a:t> </a:t>
            </a:r>
            <a:r>
              <a:rPr lang="en-US" sz="3300" dirty="0" err="1">
                <a:solidFill>
                  <a:srgbClr val="000000"/>
                </a:solidFill>
                <a:latin typeface="Poppins"/>
              </a:rPr>
              <a:t>sekali</a:t>
            </a:r>
            <a:r>
              <a:rPr lang="en-US" sz="3300" dirty="0">
                <a:solidFill>
                  <a:srgbClr val="000000"/>
                </a:solidFill>
                <a:latin typeface="Poppins"/>
              </a:rPr>
              <a:t>.</a:t>
            </a:r>
          </a:p>
          <a:p>
            <a:pPr marL="712470" lvl="1" indent="-356235" algn="just">
              <a:lnSpc>
                <a:spcPts val="3960"/>
              </a:lnSpc>
              <a:buFont typeface="Arial"/>
              <a:buChar char="•"/>
            </a:pPr>
            <a:r>
              <a:rPr lang="en-US" sz="3300" dirty="0" err="1">
                <a:solidFill>
                  <a:srgbClr val="000000"/>
                </a:solidFill>
                <a:latin typeface="Poppins"/>
              </a:rPr>
              <a:t>Semua</a:t>
            </a:r>
            <a:r>
              <a:rPr lang="en-US" sz="3300" dirty="0">
                <a:solidFill>
                  <a:srgbClr val="000000"/>
                </a:solidFill>
                <a:latin typeface="Poppins"/>
              </a:rPr>
              <a:t> </a:t>
            </a:r>
            <a:r>
              <a:rPr lang="en-US" sz="3300" dirty="0" err="1">
                <a:solidFill>
                  <a:srgbClr val="000000"/>
                </a:solidFill>
                <a:latin typeface="Poppins"/>
              </a:rPr>
              <a:t>berkas</a:t>
            </a:r>
            <a:r>
              <a:rPr lang="en-US" sz="3300" dirty="0">
                <a:solidFill>
                  <a:srgbClr val="000000"/>
                </a:solidFill>
                <a:latin typeface="Poppins"/>
              </a:rPr>
              <a:t> </a:t>
            </a:r>
            <a:r>
              <a:rPr lang="en-US" sz="3300" dirty="0" err="1">
                <a:solidFill>
                  <a:srgbClr val="000000"/>
                </a:solidFill>
                <a:latin typeface="Poppins"/>
              </a:rPr>
              <a:t>dimasukkan</a:t>
            </a:r>
            <a:r>
              <a:rPr lang="en-US" sz="3300" dirty="0">
                <a:solidFill>
                  <a:srgbClr val="000000"/>
                </a:solidFill>
                <a:latin typeface="Poppins"/>
              </a:rPr>
              <a:t> </a:t>
            </a:r>
            <a:r>
              <a:rPr lang="en-US" sz="3300" dirty="0" err="1">
                <a:solidFill>
                  <a:srgbClr val="000000"/>
                </a:solidFill>
                <a:latin typeface="Poppins"/>
              </a:rPr>
              <a:t>ke</a:t>
            </a:r>
            <a:r>
              <a:rPr lang="en-US" sz="3300" dirty="0">
                <a:solidFill>
                  <a:srgbClr val="000000"/>
                </a:solidFill>
                <a:latin typeface="Poppins"/>
              </a:rPr>
              <a:t> map </a:t>
            </a:r>
            <a:r>
              <a:rPr lang="en-US" sz="3300" dirty="0" err="1">
                <a:solidFill>
                  <a:srgbClr val="000000"/>
                </a:solidFill>
                <a:latin typeface="Poppins"/>
              </a:rPr>
              <a:t>bening</a:t>
            </a:r>
            <a:endParaRPr lang="en-US" sz="3300" dirty="0">
              <a:solidFill>
                <a:srgbClr val="000000"/>
              </a:solidFill>
              <a:latin typeface="Poppins"/>
            </a:endParaRPr>
          </a:p>
          <a:p>
            <a:pPr algn="just">
              <a:lnSpc>
                <a:spcPts val="3960"/>
              </a:lnSpc>
            </a:pPr>
            <a:endParaRPr lang="en-US" sz="3300" dirty="0">
              <a:solidFill>
                <a:srgbClr val="000000"/>
              </a:solidFill>
              <a:latin typeface="Poppins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068875" y="1508011"/>
            <a:ext cx="14551282" cy="9277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7139"/>
              </a:lnSpc>
            </a:pPr>
            <a:r>
              <a:rPr lang="en-US" sz="5100">
                <a:solidFill>
                  <a:srgbClr val="051D40"/>
                </a:solidFill>
                <a:latin typeface="Poppins Ultra-Bold"/>
              </a:rPr>
              <a:t>SYARAT ADMINISTRASI SEMINAR PROPOSAL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416775" y="303847"/>
            <a:ext cx="3526911" cy="724853"/>
            <a:chOff x="0" y="0"/>
            <a:chExt cx="4702549" cy="966470"/>
          </a:xfrm>
        </p:grpSpPr>
        <p:sp>
          <p:nvSpPr>
            <p:cNvPr id="7" name="TextBox 7"/>
            <p:cNvSpPr txBox="1"/>
            <p:nvPr/>
          </p:nvSpPr>
          <p:spPr>
            <a:xfrm>
              <a:off x="1078837" y="163536"/>
              <a:ext cx="3623712" cy="6287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689"/>
                </a:lnSpc>
              </a:pPr>
              <a:r>
                <a:rPr lang="en-US" sz="1898">
                  <a:solidFill>
                    <a:srgbClr val="051D40"/>
                  </a:solidFill>
                  <a:latin typeface="Poppins Ultra-Bold"/>
                </a:rPr>
                <a:t>Program Studi </a:t>
              </a:r>
            </a:p>
            <a:p>
              <a:pPr>
                <a:lnSpc>
                  <a:spcPts val="1689"/>
                </a:lnSpc>
              </a:pPr>
              <a:r>
                <a:rPr lang="en-US" sz="1898">
                  <a:solidFill>
                    <a:srgbClr val="051D40"/>
                  </a:solidFill>
                  <a:latin typeface="Poppins Ultra-Bold"/>
                </a:rPr>
                <a:t>Teknik Industri UMM</a:t>
              </a:r>
            </a:p>
          </p:txBody>
        </p:sp>
        <p:sp>
          <p:nvSpPr>
            <p:cNvPr id="8" name="Freeform 8"/>
            <p:cNvSpPr/>
            <p:nvPr/>
          </p:nvSpPr>
          <p:spPr>
            <a:xfrm>
              <a:off x="0" y="0"/>
              <a:ext cx="966470" cy="966470"/>
            </a:xfrm>
            <a:custGeom>
              <a:avLst/>
              <a:gdLst/>
              <a:ahLst/>
              <a:cxnLst/>
              <a:rect l="l" t="t" r="r" b="b"/>
              <a:pathLst>
                <a:path w="966470" h="966470">
                  <a:moveTo>
                    <a:pt x="0" y="0"/>
                  </a:moveTo>
                  <a:lnTo>
                    <a:pt x="966470" y="0"/>
                  </a:lnTo>
                  <a:lnTo>
                    <a:pt x="966470" y="966470"/>
                  </a:lnTo>
                  <a:lnTo>
                    <a:pt x="0" y="96647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en-ID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303</TotalTime>
  <Words>1210</Words>
  <Application>Microsoft Office PowerPoint</Application>
  <PresentationFormat>Custom</PresentationFormat>
  <Paragraphs>163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Poppins Ultra-Bold</vt:lpstr>
      <vt:lpstr>Open Sans Bold</vt:lpstr>
      <vt:lpstr>Poppins Medium</vt:lpstr>
      <vt:lpstr>Arial</vt:lpstr>
      <vt:lpstr>Calibri</vt:lpstr>
      <vt:lpstr>Poppins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Biru dan Kuning Modern Perencanaan Bisnis Presentation</dc:title>
  <dc:creator>Amelia</dc:creator>
  <cp:lastModifiedBy>Amelia Khoidir</cp:lastModifiedBy>
  <cp:revision>17</cp:revision>
  <dcterms:created xsi:type="dcterms:W3CDTF">2006-08-16T00:00:00Z</dcterms:created>
  <dcterms:modified xsi:type="dcterms:W3CDTF">2024-09-04T04:04:35Z</dcterms:modified>
  <dc:identifier>DAFsylK8Mrs</dc:identifier>
</cp:coreProperties>
</file>